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27" r:id="rId35"/>
    <p:sldId id="304" r:id="rId36"/>
    <p:sldId id="305" r:id="rId37"/>
    <p:sldId id="306" r:id="rId38"/>
    <p:sldId id="307" r:id="rId39"/>
    <p:sldId id="308" r:id="rId40"/>
    <p:sldId id="309" r:id="rId41"/>
    <p:sldId id="310" r:id="rId42"/>
    <p:sldId id="289" r:id="rId43"/>
  </p:sldIdLst>
  <p:sldSz cx="18288000" cy="10287000"/>
  <p:notesSz cx="6858000" cy="9144000"/>
  <p:embeddedFontLst>
    <p:embeddedFont>
      <p:font typeface="Bricolage Grotesque Bold" panose="020B0604020202020204" charset="0"/>
      <p:regular r:id="rId44"/>
    </p:embeddedFont>
    <p:embeddedFont>
      <p:font typeface="Montserrat" panose="00000500000000000000" pitchFamily="2" charset="0"/>
      <p:regular r:id="rId45"/>
      <p:bold r:id="rId46"/>
      <p:italic r:id="rId47"/>
      <p:boldItalic r:id="rId48"/>
    </p:embeddedFont>
    <p:embeddedFont>
      <p:font typeface="Montserrat Bold" panose="00000800000000000000" charset="0"/>
      <p:regular r:id="rId49"/>
    </p:embeddedFont>
    <p:embeddedFont>
      <p:font typeface="Montserrat Semi-Bold" panose="020B0604020202020204" charset="0"/>
      <p:regular r:id="rId50"/>
    </p:embeddedFont>
    <p:embeddedFont>
      <p:font typeface="Open Sans" panose="020B0606030504020204" pitchFamily="34" charset="0"/>
      <p:regular r:id="rId51"/>
      <p:bold r:id="rId52"/>
      <p:italic r:id="rId53"/>
      <p:boldItalic r:id="rId54"/>
    </p:embeddedFont>
    <p:embeddedFont>
      <p:font typeface="Open Sans Bold" panose="020B0806030504020204" pitchFamily="34" charset="0"/>
      <p:regular r:id="rId55"/>
      <p:bold r:id="rId56"/>
    </p:embeddedFont>
    <p:embeddedFont>
      <p:font typeface="Roboto" panose="02000000000000000000" pitchFamily="2" charset="0"/>
      <p:regular r:id="rId57"/>
      <p:bold r:id="rId58"/>
      <p:italic r:id="rId59"/>
      <p:boldItalic r:id="rId60"/>
    </p:embeddedFont>
    <p:embeddedFont>
      <p:font typeface="Roboto Bold" panose="02000000000000000000" charset="0"/>
      <p:regular r:id="rId61"/>
      <p:bold r:id="rId62"/>
    </p:embeddedFont>
    <p:embeddedFont>
      <p:font typeface="Roboto Bold Italics"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50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7.png"/><Relationship Id="rId7" Type="http://schemas.openxmlformats.org/officeDocument/2006/relationships/image" Target="../media/image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7.emf"/><Relationship Id="rId4" Type="http://schemas.openxmlformats.org/officeDocument/2006/relationships/image" Target="../media/image56.emf"/></Relationships>
</file>

<file path=ppt/slides/_rels/slide3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3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0.svg"/></Relationships>
</file>

<file path=ppt/slides/_rels/slide3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5.emf"/><Relationship Id="rId5" Type="http://schemas.openxmlformats.org/officeDocument/2006/relationships/image" Target="../media/image64.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Freeform 2"/>
          <p:cNvSpPr/>
          <p:nvPr/>
        </p:nvSpPr>
        <p:spPr>
          <a:xfrm>
            <a:off x="0" y="-881687"/>
            <a:ext cx="18288000" cy="12169140"/>
          </a:xfrm>
          <a:custGeom>
            <a:avLst/>
            <a:gdLst/>
            <a:ahLst/>
            <a:cxnLst/>
            <a:rect l="l" t="t" r="r" b="b"/>
            <a:pathLst>
              <a:path w="18288000" h="12169140">
                <a:moveTo>
                  <a:pt x="0" y="0"/>
                </a:moveTo>
                <a:lnTo>
                  <a:pt x="18288000" y="0"/>
                </a:lnTo>
                <a:lnTo>
                  <a:pt x="18288000" y="12169140"/>
                </a:lnTo>
                <a:lnTo>
                  <a:pt x="0" y="12169140"/>
                </a:lnTo>
                <a:lnTo>
                  <a:pt x="0" y="0"/>
                </a:lnTo>
                <a:close/>
              </a:path>
            </a:pathLst>
          </a:custGeom>
          <a:blipFill>
            <a:blip r:embed="rId2">
              <a:alphaModFix amt="46000"/>
            </a:blip>
            <a:stretch>
              <a:fillRect/>
            </a:stretch>
          </a:blipFill>
        </p:spPr>
        <p:txBody>
          <a:bodyPr/>
          <a:lstStyle/>
          <a:p>
            <a:endParaRPr lang="fr-FR"/>
          </a:p>
        </p:txBody>
      </p:sp>
      <p:sp>
        <p:nvSpPr>
          <p:cNvPr id="3" name="Freeform 3"/>
          <p:cNvSpPr/>
          <p:nvPr/>
        </p:nvSpPr>
        <p:spPr>
          <a:xfrm>
            <a:off x="14767081" y="108328"/>
            <a:ext cx="3681487" cy="1840743"/>
          </a:xfrm>
          <a:custGeom>
            <a:avLst/>
            <a:gdLst/>
            <a:ahLst/>
            <a:cxnLst/>
            <a:rect l="l" t="t" r="r" b="b"/>
            <a:pathLst>
              <a:path w="3681487" h="1840743">
                <a:moveTo>
                  <a:pt x="0" y="0"/>
                </a:moveTo>
                <a:lnTo>
                  <a:pt x="3681487" y="0"/>
                </a:lnTo>
                <a:lnTo>
                  <a:pt x="3681487" y="1840744"/>
                </a:lnTo>
                <a:lnTo>
                  <a:pt x="0" y="1840744"/>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1472716" y="3487737"/>
            <a:ext cx="15342569" cy="4492625"/>
          </a:xfrm>
          <a:prstGeom prst="rect">
            <a:avLst/>
          </a:prstGeom>
        </p:spPr>
        <p:txBody>
          <a:bodyPr lIns="0" tIns="0" rIns="0" bIns="0" rtlCol="0" anchor="t">
            <a:spAutoFit/>
          </a:bodyPr>
          <a:lstStyle/>
          <a:p>
            <a:pPr algn="ctr">
              <a:lnSpc>
                <a:spcPts val="8800"/>
              </a:lnSpc>
            </a:pPr>
            <a:r>
              <a:rPr lang="en-US" sz="8000">
                <a:solidFill>
                  <a:srgbClr val="FFFFFF"/>
                </a:solidFill>
                <a:latin typeface="Roboto Bold"/>
              </a:rPr>
              <a:t>STATION A: </a:t>
            </a:r>
          </a:p>
          <a:p>
            <a:pPr algn="ctr">
              <a:lnSpc>
                <a:spcPts val="8800"/>
              </a:lnSpc>
            </a:pPr>
            <a:r>
              <a:rPr lang="en-US" sz="8000">
                <a:solidFill>
                  <a:srgbClr val="FFFFFF"/>
                </a:solidFill>
                <a:latin typeface="Roboto Bold"/>
              </a:rPr>
              <a:t>analyse des ventes et du rendement tarifaire</a:t>
            </a:r>
          </a:p>
          <a:p>
            <a:pPr algn="ctr">
              <a:lnSpc>
                <a:spcPts val="8800"/>
              </a:lnSpc>
            </a:pPr>
            <a:endParaRPr lang="en-US" sz="8000">
              <a:solidFill>
                <a:srgbClr val="FFFFFF"/>
              </a:solidFill>
              <a:latin typeface="Roboto Bold"/>
            </a:endParaRPr>
          </a:p>
        </p:txBody>
      </p:sp>
      <p:sp>
        <p:nvSpPr>
          <p:cNvPr id="5" name="TextBox 5"/>
          <p:cNvSpPr txBox="1"/>
          <p:nvPr/>
        </p:nvSpPr>
        <p:spPr>
          <a:xfrm>
            <a:off x="8699984" y="8953500"/>
            <a:ext cx="8559316" cy="533400"/>
          </a:xfrm>
          <a:prstGeom prst="rect">
            <a:avLst/>
          </a:prstGeom>
        </p:spPr>
        <p:txBody>
          <a:bodyPr lIns="0" tIns="0" rIns="0" bIns="0" rtlCol="0" anchor="t">
            <a:spAutoFit/>
          </a:bodyPr>
          <a:lstStyle/>
          <a:p>
            <a:pPr algn="r">
              <a:lnSpc>
                <a:spcPts val="4200"/>
              </a:lnSpc>
              <a:spcBef>
                <a:spcPct val="0"/>
              </a:spcBef>
            </a:pPr>
            <a:r>
              <a:rPr lang="en-US" sz="3000">
                <a:solidFill>
                  <a:srgbClr val="FFFFFF"/>
                </a:solidFill>
                <a:latin typeface="Roboto Bold"/>
              </a:rPr>
              <a:t>HIVER  2023-2024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53548" y="0"/>
            <a:ext cx="7134452" cy="10287000"/>
            <a:chOff x="0" y="0"/>
            <a:chExt cx="1879033" cy="2709333"/>
          </a:xfrm>
        </p:grpSpPr>
        <p:sp>
          <p:nvSpPr>
            <p:cNvPr id="3" name="Freeform 3"/>
            <p:cNvSpPr/>
            <p:nvPr/>
          </p:nvSpPr>
          <p:spPr>
            <a:xfrm>
              <a:off x="0" y="0"/>
              <a:ext cx="1879033" cy="2709333"/>
            </a:xfrm>
            <a:custGeom>
              <a:avLst/>
              <a:gdLst/>
              <a:ahLst/>
              <a:cxnLst/>
              <a:rect l="l" t="t" r="r" b="b"/>
              <a:pathLst>
                <a:path w="1879033" h="2709333">
                  <a:moveTo>
                    <a:pt x="0" y="0"/>
                  </a:moveTo>
                  <a:lnTo>
                    <a:pt x="1879033" y="0"/>
                  </a:lnTo>
                  <a:lnTo>
                    <a:pt x="1879033"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187903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471336" y="1871372"/>
            <a:ext cx="6498876" cy="6955375"/>
            <a:chOff x="0" y="0"/>
            <a:chExt cx="8665168" cy="9273833"/>
          </a:xfrm>
        </p:grpSpPr>
        <p:sp>
          <p:nvSpPr>
            <p:cNvPr id="6" name="AutoShape 6"/>
            <p:cNvSpPr/>
            <p:nvPr/>
          </p:nvSpPr>
          <p:spPr>
            <a:xfrm>
              <a:off x="6644490" y="4371391"/>
              <a:ext cx="2020679" cy="0"/>
            </a:xfrm>
            <a:prstGeom prst="line">
              <a:avLst/>
            </a:prstGeom>
            <a:ln w="101600" cap="flat">
              <a:solidFill>
                <a:srgbClr val="FFFFFF"/>
              </a:solidFill>
              <a:prstDash val="solid"/>
              <a:headEnd type="none" w="sm" len="sm"/>
              <a:tailEnd type="none" w="sm" len="sm"/>
            </a:ln>
          </p:spPr>
          <p:txBody>
            <a:bodyPr/>
            <a:lstStyle/>
            <a:p>
              <a:endParaRPr lang="fr-FR"/>
            </a:p>
          </p:txBody>
        </p:sp>
        <p:sp>
          <p:nvSpPr>
            <p:cNvPr id="7" name="TextBox 7"/>
            <p:cNvSpPr txBox="1"/>
            <p:nvPr/>
          </p:nvSpPr>
          <p:spPr>
            <a:xfrm>
              <a:off x="0" y="0"/>
              <a:ext cx="8665165" cy="1524000"/>
            </a:xfrm>
            <a:prstGeom prst="rect">
              <a:avLst/>
            </a:prstGeom>
          </p:spPr>
          <p:txBody>
            <a:bodyPr lIns="0" tIns="0" rIns="0" bIns="0" rtlCol="0" anchor="t">
              <a:spAutoFit/>
            </a:bodyPr>
            <a:lstStyle/>
            <a:p>
              <a:pPr algn="ctr">
                <a:lnSpc>
                  <a:spcPts val="4560"/>
                </a:lnSpc>
              </a:pPr>
              <a:r>
                <a:rPr lang="en-US" sz="3800">
                  <a:solidFill>
                    <a:srgbClr val="FFFFFF"/>
                  </a:solidFill>
                  <a:latin typeface="Montserrat Bold"/>
                </a:rPr>
                <a:t>Benchmark des tarifs 6 jours adulte</a:t>
              </a:r>
            </a:p>
          </p:txBody>
        </p:sp>
        <p:sp>
          <p:nvSpPr>
            <p:cNvPr id="8" name="TextBox 8"/>
            <p:cNvSpPr txBox="1"/>
            <p:nvPr/>
          </p:nvSpPr>
          <p:spPr>
            <a:xfrm>
              <a:off x="0" y="2628092"/>
              <a:ext cx="8665168" cy="444500"/>
            </a:xfrm>
            <a:prstGeom prst="rect">
              <a:avLst/>
            </a:prstGeom>
          </p:spPr>
          <p:txBody>
            <a:bodyPr lIns="0" tIns="0" rIns="0" bIns="0" rtlCol="0" anchor="t">
              <a:spAutoFit/>
            </a:bodyPr>
            <a:lstStyle/>
            <a:p>
              <a:pPr algn="ctr">
                <a:lnSpc>
                  <a:spcPts val="2639"/>
                </a:lnSpc>
              </a:pPr>
              <a:r>
                <a:rPr lang="en-US" sz="2199">
                  <a:solidFill>
                    <a:srgbClr val="FFFFFF"/>
                  </a:solidFill>
                  <a:latin typeface="Montserrat Semi-Bold"/>
                </a:rPr>
                <a:t>Hiver 2024</a:t>
              </a:r>
            </a:p>
          </p:txBody>
        </p:sp>
        <p:sp>
          <p:nvSpPr>
            <p:cNvPr id="9" name="TextBox 9"/>
            <p:cNvSpPr txBox="1"/>
            <p:nvPr/>
          </p:nvSpPr>
          <p:spPr>
            <a:xfrm>
              <a:off x="0" y="4849152"/>
              <a:ext cx="8665168" cy="4424680"/>
            </a:xfrm>
            <a:prstGeom prst="rect">
              <a:avLst/>
            </a:prstGeom>
          </p:spPr>
          <p:txBody>
            <a:bodyPr lIns="0" tIns="0" rIns="0" bIns="0" rtlCol="0" anchor="t">
              <a:spAutoFit/>
            </a:bodyPr>
            <a:lstStyle/>
            <a:p>
              <a:pPr algn="just">
                <a:lnSpc>
                  <a:spcPts val="2939"/>
                </a:lnSpc>
              </a:pPr>
              <a:r>
                <a:rPr lang="en-US" sz="2099">
                  <a:solidFill>
                    <a:srgbClr val="FFFFFF"/>
                  </a:solidFill>
                  <a:latin typeface="Montserrat"/>
                </a:rPr>
                <a:t>Le tarif 6j de la station A se positionne à 193€ en 2024.</a:t>
              </a:r>
            </a:p>
            <a:p>
              <a:pPr algn="just">
                <a:lnSpc>
                  <a:spcPts val="2939"/>
                </a:lnSpc>
              </a:pPr>
              <a:endParaRPr lang="en-US" sz="2099">
                <a:solidFill>
                  <a:srgbClr val="FFFFFF"/>
                </a:solidFill>
                <a:latin typeface="Montserrat"/>
              </a:endParaRPr>
            </a:p>
            <a:p>
              <a:pPr algn="just">
                <a:lnSpc>
                  <a:spcPts val="2939"/>
                </a:lnSpc>
              </a:pPr>
              <a:r>
                <a:rPr lang="en-US" sz="2099">
                  <a:solidFill>
                    <a:srgbClr val="FFFFFF"/>
                  </a:solidFill>
                  <a:latin typeface="Montserrat"/>
                </a:rPr>
                <a:t>L’écart de prix entre A et ses voisins I, P et V s’est creusé durant dernières années. Aujourd’hui, l’écart est de 22€ alors qu’en 2020 il était de 6€.</a:t>
              </a:r>
            </a:p>
            <a:p>
              <a:pPr algn="just">
                <a:lnSpc>
                  <a:spcPts val="2939"/>
                </a:lnSpc>
              </a:pPr>
              <a:r>
                <a:rPr lang="en-US" sz="2099">
                  <a:solidFill>
                    <a:srgbClr val="FFFFFF"/>
                  </a:solidFill>
                  <a:latin typeface="Montserrat"/>
                </a:rPr>
                <a:t>Le produit A reste donc plus bien plus attractif que les stations voisines.</a:t>
              </a:r>
            </a:p>
            <a:p>
              <a:pPr algn="just">
                <a:lnSpc>
                  <a:spcPts val="2939"/>
                </a:lnSpc>
              </a:pPr>
              <a:endParaRPr lang="en-US" sz="2099">
                <a:solidFill>
                  <a:srgbClr val="FFFFFF"/>
                </a:solidFill>
                <a:latin typeface="Montserrat"/>
              </a:endParaRPr>
            </a:p>
          </p:txBody>
        </p:sp>
      </p:grpSp>
      <p:pic>
        <p:nvPicPr>
          <p:cNvPr id="10" name="Picture 10"/>
          <p:cNvPicPr>
            <a:picLocks noChangeAspect="1"/>
          </p:cNvPicPr>
          <p:nvPr/>
        </p:nvPicPr>
        <p:blipFill>
          <a:blip r:embed="rId2"/>
          <a:stretch>
            <a:fillRect/>
          </a:stretch>
        </p:blipFill>
        <p:spPr>
          <a:xfrm>
            <a:off x="1115971" y="477855"/>
            <a:ext cx="9970066" cy="8823290"/>
          </a:xfrm>
          <a:prstGeom prst="rect">
            <a:avLst/>
          </a:prstGeom>
        </p:spPr>
      </p:pic>
      <p:sp>
        <p:nvSpPr>
          <p:cNvPr id="11" name="Freeform 11"/>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44023" y="0"/>
            <a:ext cx="7134452" cy="10287000"/>
            <a:chOff x="0" y="0"/>
            <a:chExt cx="1879033" cy="2709333"/>
          </a:xfrm>
        </p:grpSpPr>
        <p:sp>
          <p:nvSpPr>
            <p:cNvPr id="3" name="Freeform 3"/>
            <p:cNvSpPr/>
            <p:nvPr/>
          </p:nvSpPr>
          <p:spPr>
            <a:xfrm>
              <a:off x="0" y="0"/>
              <a:ext cx="1879033" cy="2709333"/>
            </a:xfrm>
            <a:custGeom>
              <a:avLst/>
              <a:gdLst/>
              <a:ahLst/>
              <a:cxnLst/>
              <a:rect l="l" t="t" r="r" b="b"/>
              <a:pathLst>
                <a:path w="1879033" h="2709333">
                  <a:moveTo>
                    <a:pt x="0" y="0"/>
                  </a:moveTo>
                  <a:lnTo>
                    <a:pt x="1879033" y="0"/>
                  </a:lnTo>
                  <a:lnTo>
                    <a:pt x="1879033"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187903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461811" y="2115040"/>
            <a:ext cx="6498876" cy="7284304"/>
            <a:chOff x="0" y="0"/>
            <a:chExt cx="8665168" cy="9712406"/>
          </a:xfrm>
        </p:grpSpPr>
        <p:sp>
          <p:nvSpPr>
            <p:cNvPr id="6" name="AutoShape 6"/>
            <p:cNvSpPr/>
            <p:nvPr/>
          </p:nvSpPr>
          <p:spPr>
            <a:xfrm>
              <a:off x="6644490" y="4371391"/>
              <a:ext cx="2020679" cy="0"/>
            </a:xfrm>
            <a:prstGeom prst="line">
              <a:avLst/>
            </a:prstGeom>
            <a:ln w="101600" cap="flat">
              <a:solidFill>
                <a:srgbClr val="FFFFFF"/>
              </a:solidFill>
              <a:prstDash val="solid"/>
              <a:headEnd type="none" w="sm" len="sm"/>
              <a:tailEnd type="none" w="sm" len="sm"/>
            </a:ln>
          </p:spPr>
          <p:txBody>
            <a:bodyPr/>
            <a:lstStyle/>
            <a:p>
              <a:endParaRPr lang="fr-FR"/>
            </a:p>
          </p:txBody>
        </p:sp>
        <p:sp>
          <p:nvSpPr>
            <p:cNvPr id="7" name="TextBox 7"/>
            <p:cNvSpPr txBox="1"/>
            <p:nvPr/>
          </p:nvSpPr>
          <p:spPr>
            <a:xfrm>
              <a:off x="0" y="0"/>
              <a:ext cx="8665165" cy="1524000"/>
            </a:xfrm>
            <a:prstGeom prst="rect">
              <a:avLst/>
            </a:prstGeom>
          </p:spPr>
          <p:txBody>
            <a:bodyPr lIns="0" tIns="0" rIns="0" bIns="0" rtlCol="0" anchor="t">
              <a:spAutoFit/>
            </a:bodyPr>
            <a:lstStyle/>
            <a:p>
              <a:pPr algn="ctr">
                <a:lnSpc>
                  <a:spcPts val="4560"/>
                </a:lnSpc>
              </a:pPr>
              <a:r>
                <a:rPr lang="en-US" sz="3800">
                  <a:solidFill>
                    <a:srgbClr val="FFFFFF"/>
                  </a:solidFill>
                  <a:latin typeface="Montserrat Semi-Bold"/>
                </a:rPr>
                <a:t>Benchmark dégressivité du forfait 6 jours </a:t>
              </a:r>
            </a:p>
          </p:txBody>
        </p:sp>
        <p:sp>
          <p:nvSpPr>
            <p:cNvPr id="8" name="TextBox 8"/>
            <p:cNvSpPr txBox="1"/>
            <p:nvPr/>
          </p:nvSpPr>
          <p:spPr>
            <a:xfrm>
              <a:off x="0" y="2628092"/>
              <a:ext cx="8665168" cy="444500"/>
            </a:xfrm>
            <a:prstGeom prst="rect">
              <a:avLst/>
            </a:prstGeom>
          </p:spPr>
          <p:txBody>
            <a:bodyPr lIns="0" tIns="0" rIns="0" bIns="0" rtlCol="0" anchor="t">
              <a:spAutoFit/>
            </a:bodyPr>
            <a:lstStyle/>
            <a:p>
              <a:pPr algn="ctr">
                <a:lnSpc>
                  <a:spcPts val="2639"/>
                </a:lnSpc>
              </a:pPr>
              <a:r>
                <a:rPr lang="en-US" sz="2199">
                  <a:solidFill>
                    <a:srgbClr val="FFFFFF"/>
                  </a:solidFill>
                  <a:latin typeface="Montserrat Semi-Bold"/>
                </a:rPr>
                <a:t>Hiver 2024</a:t>
              </a:r>
            </a:p>
          </p:txBody>
        </p:sp>
        <p:sp>
          <p:nvSpPr>
            <p:cNvPr id="9" name="TextBox 9"/>
            <p:cNvSpPr txBox="1"/>
            <p:nvPr/>
          </p:nvSpPr>
          <p:spPr>
            <a:xfrm>
              <a:off x="0" y="4849152"/>
              <a:ext cx="8665168" cy="4863253"/>
            </a:xfrm>
            <a:prstGeom prst="rect">
              <a:avLst/>
            </a:prstGeom>
          </p:spPr>
          <p:txBody>
            <a:bodyPr lIns="0" tIns="0" rIns="0" bIns="0" rtlCol="0" anchor="t">
              <a:spAutoFit/>
            </a:bodyPr>
            <a:lstStyle/>
            <a:p>
              <a:pPr algn="just">
                <a:lnSpc>
                  <a:spcPts val="2659"/>
                </a:lnSpc>
              </a:pPr>
              <a:endParaRPr/>
            </a:p>
            <a:p>
              <a:pPr algn="just">
                <a:lnSpc>
                  <a:spcPts val="2659"/>
                </a:lnSpc>
              </a:pPr>
              <a:r>
                <a:rPr lang="en-US" sz="1899">
                  <a:solidFill>
                    <a:srgbClr val="FFFFFF"/>
                  </a:solidFill>
                  <a:latin typeface="Montserrat"/>
                </a:rPr>
                <a:t>La station A propose une remise significative de 18 % sur les forfaits de 6 jours, offrant ainsi aux skieurs des économies conséquentes pour les séjours prolongés par rapport à l'achat de forfaits journaliers. Cette remise est parmi les plus avantageuses, on note également qu’en 2023 la dégressivité à A, P et V était de 15%, seul A a amélioré sa dégressivité.</a:t>
              </a:r>
            </a:p>
            <a:p>
              <a:pPr algn="just">
                <a:lnSpc>
                  <a:spcPts val="2659"/>
                </a:lnSpc>
              </a:pPr>
              <a:endParaRPr lang="en-US" sz="1899">
                <a:solidFill>
                  <a:srgbClr val="FFFFFF"/>
                </a:solidFill>
                <a:latin typeface="Montserrat"/>
              </a:endParaRPr>
            </a:p>
            <a:p>
              <a:pPr algn="just">
                <a:lnSpc>
                  <a:spcPts val="2659"/>
                </a:lnSpc>
              </a:pPr>
              <a:endParaRPr lang="en-US" sz="1899">
                <a:solidFill>
                  <a:srgbClr val="FFFFFF"/>
                </a:solidFill>
                <a:latin typeface="Montserrat"/>
              </a:endParaRPr>
            </a:p>
            <a:p>
              <a:pPr algn="just">
                <a:lnSpc>
                  <a:spcPts val="2659"/>
                </a:lnSpc>
              </a:pPr>
              <a:endParaRPr lang="en-US" sz="1899">
                <a:solidFill>
                  <a:srgbClr val="FFFFFF"/>
                </a:solidFill>
                <a:latin typeface="Montserrat"/>
              </a:endParaRPr>
            </a:p>
          </p:txBody>
        </p:sp>
      </p:grpSp>
      <p:pic>
        <p:nvPicPr>
          <p:cNvPr id="10" name="Picture 10"/>
          <p:cNvPicPr>
            <a:picLocks noChangeAspect="1"/>
          </p:cNvPicPr>
          <p:nvPr/>
        </p:nvPicPr>
        <p:blipFill>
          <a:blip r:embed="rId2"/>
          <a:stretch>
            <a:fillRect/>
          </a:stretch>
        </p:blipFill>
        <p:spPr>
          <a:xfrm>
            <a:off x="1849363" y="244670"/>
            <a:ext cx="8343730" cy="9408360"/>
          </a:xfrm>
          <a:prstGeom prst="rect">
            <a:avLst/>
          </a:prstGeom>
        </p:spPr>
      </p:pic>
      <p:sp>
        <p:nvSpPr>
          <p:cNvPr id="11" name="Freeform 11"/>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53548" y="0"/>
            <a:ext cx="7134452" cy="10287000"/>
            <a:chOff x="0" y="0"/>
            <a:chExt cx="1879033" cy="2709333"/>
          </a:xfrm>
        </p:grpSpPr>
        <p:sp>
          <p:nvSpPr>
            <p:cNvPr id="3" name="Freeform 3"/>
            <p:cNvSpPr/>
            <p:nvPr/>
          </p:nvSpPr>
          <p:spPr>
            <a:xfrm>
              <a:off x="0" y="0"/>
              <a:ext cx="1879033" cy="2709333"/>
            </a:xfrm>
            <a:custGeom>
              <a:avLst/>
              <a:gdLst/>
              <a:ahLst/>
              <a:cxnLst/>
              <a:rect l="l" t="t" r="r" b="b"/>
              <a:pathLst>
                <a:path w="1879033" h="2709333">
                  <a:moveTo>
                    <a:pt x="0" y="0"/>
                  </a:moveTo>
                  <a:lnTo>
                    <a:pt x="1879033" y="0"/>
                  </a:lnTo>
                  <a:lnTo>
                    <a:pt x="1879033"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187903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312442" y="2167204"/>
            <a:ext cx="6816664" cy="5952593"/>
            <a:chOff x="0" y="0"/>
            <a:chExt cx="9088885" cy="7936790"/>
          </a:xfrm>
        </p:grpSpPr>
        <p:sp>
          <p:nvSpPr>
            <p:cNvPr id="6" name="AutoShape 6"/>
            <p:cNvSpPr/>
            <p:nvPr/>
          </p:nvSpPr>
          <p:spPr>
            <a:xfrm>
              <a:off x="6969398" y="3990391"/>
              <a:ext cx="2119488" cy="0"/>
            </a:xfrm>
            <a:prstGeom prst="line">
              <a:avLst/>
            </a:prstGeom>
            <a:ln w="101600" cap="flat">
              <a:solidFill>
                <a:srgbClr val="FFFFFF"/>
              </a:solidFill>
              <a:prstDash val="solid"/>
              <a:headEnd type="none" w="sm" len="sm"/>
              <a:tailEnd type="none" w="sm" len="sm"/>
            </a:ln>
          </p:spPr>
          <p:txBody>
            <a:bodyPr/>
            <a:lstStyle/>
            <a:p>
              <a:endParaRPr lang="fr-FR"/>
            </a:p>
          </p:txBody>
        </p:sp>
        <p:sp>
          <p:nvSpPr>
            <p:cNvPr id="7" name="TextBox 7"/>
            <p:cNvSpPr txBox="1"/>
            <p:nvPr/>
          </p:nvSpPr>
          <p:spPr>
            <a:xfrm>
              <a:off x="0" y="0"/>
              <a:ext cx="9088882" cy="762000"/>
            </a:xfrm>
            <a:prstGeom prst="rect">
              <a:avLst/>
            </a:prstGeom>
          </p:spPr>
          <p:txBody>
            <a:bodyPr lIns="0" tIns="0" rIns="0" bIns="0" rtlCol="0" anchor="t">
              <a:spAutoFit/>
            </a:bodyPr>
            <a:lstStyle/>
            <a:p>
              <a:pPr algn="ctr">
                <a:lnSpc>
                  <a:spcPts val="4560"/>
                </a:lnSpc>
              </a:pPr>
              <a:r>
                <a:rPr lang="en-US" sz="3800">
                  <a:solidFill>
                    <a:srgbClr val="FFFFFF"/>
                  </a:solidFill>
                  <a:latin typeface="Montserrat Semi-Bold"/>
                </a:rPr>
                <a:t>Benchmark remise 1/2j vs 1j</a:t>
              </a:r>
            </a:p>
          </p:txBody>
        </p:sp>
        <p:sp>
          <p:nvSpPr>
            <p:cNvPr id="8" name="TextBox 8"/>
            <p:cNvSpPr txBox="1"/>
            <p:nvPr/>
          </p:nvSpPr>
          <p:spPr>
            <a:xfrm>
              <a:off x="0" y="2247092"/>
              <a:ext cx="9088885" cy="444500"/>
            </a:xfrm>
            <a:prstGeom prst="rect">
              <a:avLst/>
            </a:prstGeom>
          </p:spPr>
          <p:txBody>
            <a:bodyPr lIns="0" tIns="0" rIns="0" bIns="0" rtlCol="0" anchor="t">
              <a:spAutoFit/>
            </a:bodyPr>
            <a:lstStyle/>
            <a:p>
              <a:pPr algn="ctr">
                <a:lnSpc>
                  <a:spcPts val="2639"/>
                </a:lnSpc>
              </a:pPr>
              <a:r>
                <a:rPr lang="en-US" sz="2199">
                  <a:solidFill>
                    <a:srgbClr val="FFFFFF"/>
                  </a:solidFill>
                  <a:latin typeface="Montserrat Semi-Bold"/>
                </a:rPr>
                <a:t>Hiver 2024</a:t>
              </a:r>
            </a:p>
          </p:txBody>
        </p:sp>
        <p:sp>
          <p:nvSpPr>
            <p:cNvPr id="9" name="TextBox 9"/>
            <p:cNvSpPr txBox="1"/>
            <p:nvPr/>
          </p:nvSpPr>
          <p:spPr>
            <a:xfrm>
              <a:off x="0" y="4686648"/>
              <a:ext cx="9088885" cy="3250142"/>
            </a:xfrm>
            <a:prstGeom prst="rect">
              <a:avLst/>
            </a:prstGeom>
          </p:spPr>
          <p:txBody>
            <a:bodyPr lIns="0" tIns="0" rIns="0" bIns="0" rtlCol="0" anchor="t">
              <a:spAutoFit/>
            </a:bodyPr>
            <a:lstStyle/>
            <a:p>
              <a:pPr algn="just">
                <a:lnSpc>
                  <a:spcPts val="2799"/>
                </a:lnSpc>
              </a:pPr>
              <a:r>
                <a:rPr lang="en-US" sz="1999">
                  <a:solidFill>
                    <a:srgbClr val="FFFFFF"/>
                  </a:solidFill>
                  <a:latin typeface="Montserrat Bold"/>
                </a:rPr>
                <a:t>A propose un forfait 4H à 12% de remise du forfait 1 jour, soit 1% de remise en plus par rapport à 2023.</a:t>
              </a:r>
            </a:p>
            <a:p>
              <a:pPr algn="just">
                <a:lnSpc>
                  <a:spcPts val="2799"/>
                </a:lnSpc>
              </a:pPr>
              <a:endParaRPr lang="en-US" sz="1999">
                <a:solidFill>
                  <a:srgbClr val="FFFFFF"/>
                </a:solidFill>
                <a:latin typeface="Montserrat Bold"/>
              </a:endParaRPr>
            </a:p>
            <a:p>
              <a:pPr algn="just">
                <a:lnSpc>
                  <a:spcPts val="2799"/>
                </a:lnSpc>
              </a:pPr>
              <a:r>
                <a:rPr lang="en-US" sz="1999">
                  <a:solidFill>
                    <a:srgbClr val="FFFFFF"/>
                  </a:solidFill>
                  <a:latin typeface="Montserrat Bold"/>
                </a:rPr>
                <a:t>La remise apparaît cohérente pour ce type de produit.</a:t>
              </a:r>
            </a:p>
            <a:p>
              <a:pPr algn="just">
                <a:lnSpc>
                  <a:spcPts val="2799"/>
                </a:lnSpc>
              </a:pPr>
              <a:endParaRPr lang="en-US" sz="1999">
                <a:solidFill>
                  <a:srgbClr val="FFFFFF"/>
                </a:solidFill>
                <a:latin typeface="Montserrat Bold"/>
              </a:endParaRPr>
            </a:p>
            <a:p>
              <a:pPr algn="just">
                <a:lnSpc>
                  <a:spcPts val="2799"/>
                </a:lnSpc>
              </a:pPr>
              <a:endParaRPr lang="en-US" sz="1999">
                <a:solidFill>
                  <a:srgbClr val="FFFFFF"/>
                </a:solidFill>
                <a:latin typeface="Montserrat Bold"/>
              </a:endParaRPr>
            </a:p>
          </p:txBody>
        </p:sp>
      </p:grpSp>
      <p:sp>
        <p:nvSpPr>
          <p:cNvPr id="10" name="Freeform 10"/>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1" name="Freeform 11"/>
          <p:cNvSpPr/>
          <p:nvPr/>
        </p:nvSpPr>
        <p:spPr>
          <a:xfrm>
            <a:off x="3077633" y="2239763"/>
            <a:ext cx="7032849" cy="5807473"/>
          </a:xfrm>
          <a:custGeom>
            <a:avLst/>
            <a:gdLst/>
            <a:ahLst/>
            <a:cxnLst/>
            <a:rect l="l" t="t" r="r" b="b"/>
            <a:pathLst>
              <a:path w="7032849" h="5807473">
                <a:moveTo>
                  <a:pt x="0" y="0"/>
                </a:moveTo>
                <a:lnTo>
                  <a:pt x="7032849" y="0"/>
                </a:lnTo>
                <a:lnTo>
                  <a:pt x="7032849" y="5807474"/>
                </a:lnTo>
                <a:lnTo>
                  <a:pt x="0" y="5807474"/>
                </a:lnTo>
                <a:lnTo>
                  <a:pt x="0" y="0"/>
                </a:lnTo>
                <a:close/>
              </a:path>
            </a:pathLst>
          </a:custGeom>
          <a:blipFill>
            <a:blip r:embed="rId4"/>
            <a:stretch>
              <a:fillRect l="-29133"/>
            </a:stretch>
          </a:blipFill>
        </p:spPr>
        <p:txBody>
          <a:bodyPr/>
          <a:lstStyle/>
          <a:p>
            <a:endParaRPr lang="fr-FR"/>
          </a:p>
        </p:txBody>
      </p:sp>
      <p:sp>
        <p:nvSpPr>
          <p:cNvPr id="12" name="Freeform 12"/>
          <p:cNvSpPr/>
          <p:nvPr/>
        </p:nvSpPr>
        <p:spPr>
          <a:xfrm rot="-9960378" flipH="1">
            <a:off x="2122698" y="1494401"/>
            <a:ext cx="7315200" cy="2066544"/>
          </a:xfrm>
          <a:custGeom>
            <a:avLst/>
            <a:gdLst/>
            <a:ahLst/>
            <a:cxnLst/>
            <a:rect l="l" t="t" r="r" b="b"/>
            <a:pathLst>
              <a:path w="7315200" h="2066544">
                <a:moveTo>
                  <a:pt x="7315200" y="0"/>
                </a:moveTo>
                <a:lnTo>
                  <a:pt x="0" y="0"/>
                </a:lnTo>
                <a:lnTo>
                  <a:pt x="0" y="2066544"/>
                </a:lnTo>
                <a:lnTo>
                  <a:pt x="7315200" y="2066544"/>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3" name="TextBox 13"/>
          <p:cNvSpPr txBox="1"/>
          <p:nvPr/>
        </p:nvSpPr>
        <p:spPr>
          <a:xfrm>
            <a:off x="649498" y="2694480"/>
            <a:ext cx="1142128" cy="338809"/>
          </a:xfrm>
          <a:prstGeom prst="rect">
            <a:avLst/>
          </a:prstGeom>
        </p:spPr>
        <p:txBody>
          <a:bodyPr lIns="0" tIns="0" rIns="0" bIns="0" rtlCol="0" anchor="t">
            <a:spAutoFit/>
          </a:bodyPr>
          <a:lstStyle/>
          <a:p>
            <a:pPr algn="ctr">
              <a:lnSpc>
                <a:spcPts val="2764"/>
              </a:lnSpc>
            </a:pPr>
            <a:r>
              <a:rPr lang="en-US" sz="1974">
                <a:solidFill>
                  <a:srgbClr val="000000"/>
                </a:solidFill>
                <a:latin typeface="Open Sans Bold"/>
              </a:rPr>
              <a:t>Station 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02725" y="518133"/>
            <a:ext cx="11057363" cy="8264933"/>
          </a:xfrm>
          <a:prstGeom prst="rect">
            <a:avLst/>
          </a:prstGeom>
        </p:spPr>
      </p:pic>
      <p:grpSp>
        <p:nvGrpSpPr>
          <p:cNvPr id="3" name="Group 3"/>
          <p:cNvGrpSpPr/>
          <p:nvPr/>
        </p:nvGrpSpPr>
        <p:grpSpPr>
          <a:xfrm>
            <a:off x="11449580" y="0"/>
            <a:ext cx="7163445" cy="10287000"/>
            <a:chOff x="0" y="0"/>
            <a:chExt cx="1886669" cy="2709333"/>
          </a:xfrm>
        </p:grpSpPr>
        <p:sp>
          <p:nvSpPr>
            <p:cNvPr id="4" name="Freeform 4"/>
            <p:cNvSpPr/>
            <p:nvPr/>
          </p:nvSpPr>
          <p:spPr>
            <a:xfrm>
              <a:off x="0" y="0"/>
              <a:ext cx="1886669" cy="2709333"/>
            </a:xfrm>
            <a:custGeom>
              <a:avLst/>
              <a:gdLst/>
              <a:ahLst/>
              <a:cxnLst/>
              <a:rect l="l" t="t" r="r" b="b"/>
              <a:pathLst>
                <a:path w="1886669" h="2709333">
                  <a:moveTo>
                    <a:pt x="0" y="0"/>
                  </a:moveTo>
                  <a:lnTo>
                    <a:pt x="1886669" y="0"/>
                  </a:lnTo>
                  <a:lnTo>
                    <a:pt x="1886669" y="2709333"/>
                  </a:lnTo>
                  <a:lnTo>
                    <a:pt x="0" y="2709333"/>
                  </a:lnTo>
                  <a:close/>
                </a:path>
              </a:pathLst>
            </a:custGeom>
            <a:solidFill>
              <a:srgbClr val="077F94"/>
            </a:solidFill>
          </p:spPr>
          <p:txBody>
            <a:bodyPr/>
            <a:lstStyle/>
            <a:p>
              <a:endParaRPr lang="fr-FR"/>
            </a:p>
          </p:txBody>
        </p:sp>
        <p:sp>
          <p:nvSpPr>
            <p:cNvPr id="5" name="TextBox 5"/>
            <p:cNvSpPr txBox="1"/>
            <p:nvPr/>
          </p:nvSpPr>
          <p:spPr>
            <a:xfrm>
              <a:off x="0" y="-47625"/>
              <a:ext cx="1886669" cy="275695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2154793" y="2266750"/>
            <a:ext cx="5946014" cy="6284179"/>
            <a:chOff x="0" y="0"/>
            <a:chExt cx="7928019" cy="8378906"/>
          </a:xfrm>
        </p:grpSpPr>
        <p:sp>
          <p:nvSpPr>
            <p:cNvPr id="7" name="AutoShape 7"/>
            <p:cNvSpPr/>
            <p:nvPr/>
          </p:nvSpPr>
          <p:spPr>
            <a:xfrm>
              <a:off x="6079240" y="4371391"/>
              <a:ext cx="1848779" cy="0"/>
            </a:xfrm>
            <a:prstGeom prst="line">
              <a:avLst/>
            </a:prstGeom>
            <a:ln w="101600" cap="flat">
              <a:solidFill>
                <a:srgbClr val="FFFFFF"/>
              </a:solidFill>
              <a:prstDash val="solid"/>
              <a:headEnd type="none" w="sm" len="sm"/>
              <a:tailEnd type="none" w="sm" len="sm"/>
            </a:ln>
          </p:spPr>
          <p:txBody>
            <a:bodyPr/>
            <a:lstStyle/>
            <a:p>
              <a:endParaRPr lang="fr-FR"/>
            </a:p>
          </p:txBody>
        </p:sp>
        <p:sp>
          <p:nvSpPr>
            <p:cNvPr id="8" name="TextBox 8"/>
            <p:cNvSpPr txBox="1"/>
            <p:nvPr/>
          </p:nvSpPr>
          <p:spPr>
            <a:xfrm>
              <a:off x="0" y="0"/>
              <a:ext cx="7928016" cy="1524000"/>
            </a:xfrm>
            <a:prstGeom prst="rect">
              <a:avLst/>
            </a:prstGeom>
          </p:spPr>
          <p:txBody>
            <a:bodyPr lIns="0" tIns="0" rIns="0" bIns="0" rtlCol="0" anchor="t">
              <a:spAutoFit/>
            </a:bodyPr>
            <a:lstStyle/>
            <a:p>
              <a:pPr algn="ctr">
                <a:lnSpc>
                  <a:spcPts val="4560"/>
                </a:lnSpc>
              </a:pPr>
              <a:r>
                <a:rPr lang="en-US" sz="3800">
                  <a:solidFill>
                    <a:srgbClr val="FFFFFF"/>
                  </a:solidFill>
                  <a:latin typeface="Montserrat Semi-Bold"/>
                </a:rPr>
                <a:t>Benchmark catégories d’âges</a:t>
              </a:r>
            </a:p>
          </p:txBody>
        </p:sp>
        <p:sp>
          <p:nvSpPr>
            <p:cNvPr id="9" name="TextBox 9"/>
            <p:cNvSpPr txBox="1"/>
            <p:nvPr/>
          </p:nvSpPr>
          <p:spPr>
            <a:xfrm>
              <a:off x="0" y="2628092"/>
              <a:ext cx="7928019" cy="444500"/>
            </a:xfrm>
            <a:prstGeom prst="rect">
              <a:avLst/>
            </a:prstGeom>
          </p:spPr>
          <p:txBody>
            <a:bodyPr lIns="0" tIns="0" rIns="0" bIns="0" rtlCol="0" anchor="t">
              <a:spAutoFit/>
            </a:bodyPr>
            <a:lstStyle/>
            <a:p>
              <a:pPr algn="ctr">
                <a:lnSpc>
                  <a:spcPts val="2639"/>
                </a:lnSpc>
              </a:pPr>
              <a:r>
                <a:rPr lang="en-US" sz="2199">
                  <a:solidFill>
                    <a:srgbClr val="FFFFFF"/>
                  </a:solidFill>
                  <a:latin typeface="Montserrat Semi-Bold"/>
                </a:rPr>
                <a:t>Hiver 2024</a:t>
              </a:r>
            </a:p>
          </p:txBody>
        </p:sp>
        <p:sp>
          <p:nvSpPr>
            <p:cNvPr id="10" name="TextBox 10"/>
            <p:cNvSpPr txBox="1"/>
            <p:nvPr/>
          </p:nvSpPr>
          <p:spPr>
            <a:xfrm>
              <a:off x="0" y="4849152"/>
              <a:ext cx="7928019" cy="3529753"/>
            </a:xfrm>
            <a:prstGeom prst="rect">
              <a:avLst/>
            </a:prstGeom>
          </p:spPr>
          <p:txBody>
            <a:bodyPr lIns="0" tIns="0" rIns="0" bIns="0" rtlCol="0" anchor="t">
              <a:spAutoFit/>
            </a:bodyPr>
            <a:lstStyle/>
            <a:p>
              <a:pPr algn="l">
                <a:lnSpc>
                  <a:spcPts val="2659"/>
                </a:lnSpc>
              </a:pPr>
              <a:endParaRPr/>
            </a:p>
            <a:p>
              <a:pPr algn="just">
                <a:lnSpc>
                  <a:spcPts val="2659"/>
                </a:lnSpc>
              </a:pPr>
              <a:r>
                <a:rPr lang="en-US" sz="1899">
                  <a:solidFill>
                    <a:srgbClr val="FFFFFF"/>
                  </a:solidFill>
                  <a:latin typeface="Montserrat"/>
                </a:rPr>
                <a:t>Pour 2023, les catégories d’âge s’inscrivent dans le périmètre concurrentiel avec un adulte dès 13 ans, dans la norme des stations dans le massif M.</a:t>
              </a:r>
            </a:p>
            <a:p>
              <a:pPr algn="just">
                <a:lnSpc>
                  <a:spcPts val="2659"/>
                </a:lnSpc>
              </a:pPr>
              <a:endParaRPr lang="en-US" sz="1899">
                <a:solidFill>
                  <a:srgbClr val="FFFFFF"/>
                </a:solidFill>
                <a:latin typeface="Montserrat"/>
              </a:endParaRPr>
            </a:p>
            <a:p>
              <a:pPr algn="just">
                <a:lnSpc>
                  <a:spcPts val="2659"/>
                </a:lnSpc>
              </a:pPr>
              <a:r>
                <a:rPr lang="en-US" sz="1899">
                  <a:solidFill>
                    <a:srgbClr val="FFFFFF"/>
                  </a:solidFill>
                  <a:latin typeface="Montserrat"/>
                </a:rPr>
                <a:t>Ce découpage est donc la norme du paysage des stations similaires à A.</a:t>
              </a:r>
            </a:p>
            <a:p>
              <a:pPr algn="just">
                <a:lnSpc>
                  <a:spcPts val="2659"/>
                </a:lnSpc>
              </a:pPr>
              <a:endParaRPr lang="en-US" sz="1899">
                <a:solidFill>
                  <a:srgbClr val="FFFFFF"/>
                </a:solidFill>
                <a:latin typeface="Montserrat"/>
              </a:endParaRPr>
            </a:p>
          </p:txBody>
        </p:sp>
      </p:grpSp>
      <p:sp>
        <p:nvSpPr>
          <p:cNvPr id="11" name="Freeform 11"/>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2" name="TextBox 12"/>
          <p:cNvSpPr txBox="1"/>
          <p:nvPr/>
        </p:nvSpPr>
        <p:spPr>
          <a:xfrm>
            <a:off x="2067569" y="1879442"/>
            <a:ext cx="829419" cy="6216743"/>
          </a:xfrm>
          <a:prstGeom prst="rect">
            <a:avLst/>
          </a:prstGeom>
        </p:spPr>
        <p:txBody>
          <a:bodyPr lIns="0" tIns="0" rIns="0" bIns="0" rtlCol="0" anchor="t">
            <a:spAutoFit/>
          </a:bodyPr>
          <a:lstStyle/>
          <a:p>
            <a:pPr algn="ctr">
              <a:lnSpc>
                <a:spcPts val="1987"/>
              </a:lnSpc>
            </a:pPr>
            <a:r>
              <a:rPr lang="en-US" sz="1419">
                <a:solidFill>
                  <a:srgbClr val="000000"/>
                </a:solidFill>
                <a:latin typeface="Open Sans"/>
              </a:rPr>
              <a:t>[5-17 ans]</a:t>
            </a:r>
          </a:p>
          <a:p>
            <a:pPr algn="ctr">
              <a:lnSpc>
                <a:spcPts val="1987"/>
              </a:lnSpc>
            </a:pPr>
            <a:r>
              <a:rPr lang="en-US" sz="1419">
                <a:solidFill>
                  <a:srgbClr val="000000"/>
                </a:solidFill>
                <a:latin typeface="Open Sans"/>
              </a:rPr>
              <a:t>[6-12 ans]</a:t>
            </a:r>
          </a:p>
          <a:p>
            <a:pPr algn="ctr">
              <a:lnSpc>
                <a:spcPts val="1987"/>
              </a:lnSpc>
            </a:pPr>
            <a:r>
              <a:rPr lang="en-US" sz="1419">
                <a:solidFill>
                  <a:srgbClr val="000000"/>
                </a:solidFill>
                <a:latin typeface="Open Sans"/>
              </a:rPr>
              <a:t>[5-12 ans]</a:t>
            </a:r>
          </a:p>
          <a:p>
            <a:pPr algn="ctr">
              <a:lnSpc>
                <a:spcPts val="1987"/>
              </a:lnSpc>
            </a:pPr>
            <a:r>
              <a:rPr lang="en-US" sz="1419">
                <a:solidFill>
                  <a:srgbClr val="000000"/>
                </a:solidFill>
                <a:latin typeface="Open Sans"/>
              </a:rPr>
              <a:t>[5-14 ans]</a:t>
            </a:r>
          </a:p>
          <a:p>
            <a:pPr algn="ctr">
              <a:lnSpc>
                <a:spcPts val="1987"/>
              </a:lnSpc>
            </a:pPr>
            <a:r>
              <a:rPr lang="en-US" sz="1419">
                <a:solidFill>
                  <a:srgbClr val="000000"/>
                </a:solidFill>
                <a:latin typeface="Open Sans"/>
              </a:rPr>
              <a:t>[5-14 ans]</a:t>
            </a:r>
          </a:p>
          <a:p>
            <a:pPr algn="ctr">
              <a:lnSpc>
                <a:spcPts val="1987"/>
              </a:lnSpc>
            </a:pPr>
            <a:r>
              <a:rPr lang="en-US" sz="1419">
                <a:solidFill>
                  <a:srgbClr val="000000"/>
                </a:solidFill>
                <a:latin typeface="Open Sans"/>
              </a:rPr>
              <a:t>[6-19 ans]</a:t>
            </a:r>
          </a:p>
          <a:p>
            <a:pPr algn="ctr">
              <a:lnSpc>
                <a:spcPts val="1987"/>
              </a:lnSpc>
            </a:pPr>
            <a:r>
              <a:rPr lang="en-US" sz="1419">
                <a:solidFill>
                  <a:srgbClr val="000000"/>
                </a:solidFill>
                <a:latin typeface="Open Sans"/>
              </a:rPr>
              <a:t>[5-14 ans]</a:t>
            </a:r>
          </a:p>
          <a:p>
            <a:pPr algn="ctr">
              <a:lnSpc>
                <a:spcPts val="1987"/>
              </a:lnSpc>
            </a:pPr>
            <a:r>
              <a:rPr lang="en-US" sz="1419">
                <a:solidFill>
                  <a:srgbClr val="000000"/>
                </a:solidFill>
                <a:latin typeface="Open Sans"/>
              </a:rPr>
              <a:t>[5-11 ans]</a:t>
            </a:r>
          </a:p>
          <a:p>
            <a:pPr algn="ctr">
              <a:lnSpc>
                <a:spcPts val="1987"/>
              </a:lnSpc>
            </a:pPr>
            <a:r>
              <a:rPr lang="en-US" sz="1419">
                <a:solidFill>
                  <a:srgbClr val="000000"/>
                </a:solidFill>
                <a:latin typeface="Open Sans"/>
              </a:rPr>
              <a:t>[5-11 ans]</a:t>
            </a:r>
          </a:p>
          <a:p>
            <a:pPr algn="ctr">
              <a:lnSpc>
                <a:spcPts val="1987"/>
              </a:lnSpc>
            </a:pPr>
            <a:r>
              <a:rPr lang="en-US" sz="1419">
                <a:solidFill>
                  <a:srgbClr val="000000"/>
                </a:solidFill>
                <a:latin typeface="Open Sans"/>
              </a:rPr>
              <a:t>[5-11 ans]</a:t>
            </a:r>
          </a:p>
          <a:p>
            <a:pPr algn="ctr">
              <a:lnSpc>
                <a:spcPts val="1987"/>
              </a:lnSpc>
            </a:pPr>
            <a:r>
              <a:rPr lang="en-US" sz="1419">
                <a:solidFill>
                  <a:srgbClr val="000000"/>
                </a:solidFill>
                <a:latin typeface="Open Sans"/>
              </a:rPr>
              <a:t>[5-12 ans]</a:t>
            </a:r>
          </a:p>
          <a:p>
            <a:pPr algn="ctr">
              <a:lnSpc>
                <a:spcPts val="1987"/>
              </a:lnSpc>
            </a:pPr>
            <a:r>
              <a:rPr lang="en-US" sz="1419">
                <a:solidFill>
                  <a:srgbClr val="000000"/>
                </a:solidFill>
                <a:latin typeface="Open Sans"/>
              </a:rPr>
              <a:t>[5-15 ans]</a:t>
            </a:r>
          </a:p>
          <a:p>
            <a:pPr algn="ctr">
              <a:lnSpc>
                <a:spcPts val="1987"/>
              </a:lnSpc>
            </a:pPr>
            <a:r>
              <a:rPr lang="en-US" sz="1419">
                <a:solidFill>
                  <a:srgbClr val="000000"/>
                </a:solidFill>
                <a:latin typeface="Open Sans"/>
              </a:rPr>
              <a:t>[5-11 ans]</a:t>
            </a:r>
          </a:p>
          <a:p>
            <a:pPr algn="ctr">
              <a:lnSpc>
                <a:spcPts val="1987"/>
              </a:lnSpc>
            </a:pPr>
            <a:r>
              <a:rPr lang="en-US" sz="1419">
                <a:solidFill>
                  <a:srgbClr val="000000"/>
                </a:solidFill>
                <a:latin typeface="Open Sans"/>
              </a:rPr>
              <a:t>[5-12 ans]</a:t>
            </a:r>
          </a:p>
          <a:p>
            <a:pPr algn="ctr">
              <a:lnSpc>
                <a:spcPts val="1987"/>
              </a:lnSpc>
            </a:pPr>
            <a:r>
              <a:rPr lang="en-US" sz="1419">
                <a:solidFill>
                  <a:srgbClr val="000000"/>
                </a:solidFill>
                <a:latin typeface="Open Sans"/>
              </a:rPr>
              <a:t>[5-15 ans]</a:t>
            </a:r>
          </a:p>
          <a:p>
            <a:pPr algn="ctr">
              <a:lnSpc>
                <a:spcPts val="1987"/>
              </a:lnSpc>
            </a:pPr>
            <a:r>
              <a:rPr lang="en-US" sz="1419">
                <a:solidFill>
                  <a:srgbClr val="000000"/>
                </a:solidFill>
                <a:latin typeface="Open Sans"/>
              </a:rPr>
              <a:t>[5-11 ans]</a:t>
            </a:r>
          </a:p>
          <a:p>
            <a:pPr algn="ctr">
              <a:lnSpc>
                <a:spcPts val="1987"/>
              </a:lnSpc>
            </a:pPr>
            <a:r>
              <a:rPr lang="en-US" sz="1419">
                <a:solidFill>
                  <a:srgbClr val="000000"/>
                </a:solidFill>
                <a:latin typeface="Open Sans"/>
              </a:rPr>
              <a:t>[6-12 ans]</a:t>
            </a:r>
          </a:p>
          <a:p>
            <a:pPr algn="ctr">
              <a:lnSpc>
                <a:spcPts val="1987"/>
              </a:lnSpc>
            </a:pPr>
            <a:r>
              <a:rPr lang="en-US" sz="1419">
                <a:solidFill>
                  <a:srgbClr val="000000"/>
                </a:solidFill>
                <a:latin typeface="Open Sans"/>
              </a:rPr>
              <a:t>[5-12 ans]</a:t>
            </a:r>
          </a:p>
          <a:p>
            <a:pPr algn="ctr">
              <a:lnSpc>
                <a:spcPts val="1987"/>
              </a:lnSpc>
            </a:pPr>
            <a:r>
              <a:rPr lang="en-US" sz="1419">
                <a:solidFill>
                  <a:srgbClr val="000000"/>
                </a:solidFill>
                <a:latin typeface="Open Sans"/>
              </a:rPr>
              <a:t>[5-12 ans]</a:t>
            </a:r>
          </a:p>
          <a:p>
            <a:pPr algn="ctr">
              <a:lnSpc>
                <a:spcPts val="1987"/>
              </a:lnSpc>
            </a:pPr>
            <a:r>
              <a:rPr lang="en-US" sz="1419">
                <a:solidFill>
                  <a:srgbClr val="000000"/>
                </a:solidFill>
                <a:latin typeface="Open Sans"/>
              </a:rPr>
              <a:t>[5-11 ans]</a:t>
            </a:r>
          </a:p>
          <a:p>
            <a:pPr algn="ctr">
              <a:lnSpc>
                <a:spcPts val="1987"/>
              </a:lnSpc>
            </a:pPr>
            <a:r>
              <a:rPr lang="en-US" sz="1419">
                <a:solidFill>
                  <a:srgbClr val="000000"/>
                </a:solidFill>
                <a:latin typeface="Open Sans"/>
              </a:rPr>
              <a:t>[6-11 ans]</a:t>
            </a:r>
          </a:p>
          <a:p>
            <a:pPr algn="ctr">
              <a:lnSpc>
                <a:spcPts val="1987"/>
              </a:lnSpc>
            </a:pPr>
            <a:r>
              <a:rPr lang="en-US" sz="1419">
                <a:solidFill>
                  <a:srgbClr val="000000"/>
                </a:solidFill>
                <a:latin typeface="Open Sans"/>
              </a:rPr>
              <a:t>[8-18 ans]</a:t>
            </a:r>
          </a:p>
          <a:p>
            <a:pPr algn="ctr">
              <a:lnSpc>
                <a:spcPts val="1987"/>
              </a:lnSpc>
            </a:pPr>
            <a:r>
              <a:rPr lang="en-US" sz="1419">
                <a:solidFill>
                  <a:srgbClr val="000000"/>
                </a:solidFill>
                <a:latin typeface="Open Sans"/>
              </a:rPr>
              <a:t>[6-12 ans]</a:t>
            </a:r>
          </a:p>
          <a:p>
            <a:pPr algn="ctr">
              <a:lnSpc>
                <a:spcPts val="1987"/>
              </a:lnSpc>
            </a:pPr>
            <a:endParaRPr lang="en-US" sz="1419">
              <a:solidFill>
                <a:srgbClr val="000000"/>
              </a:solidFill>
              <a:latin typeface="Open Sans"/>
            </a:endParaRPr>
          </a:p>
          <a:p>
            <a:pPr algn="ctr">
              <a:lnSpc>
                <a:spcPts val="1987"/>
              </a:lnSpc>
            </a:pPr>
            <a:endParaRPr lang="en-US" sz="1419">
              <a:solidFill>
                <a:srgbClr val="000000"/>
              </a:solidFill>
              <a:latin typeface="Open Sans"/>
            </a:endParaRPr>
          </a:p>
        </p:txBody>
      </p:sp>
      <p:sp>
        <p:nvSpPr>
          <p:cNvPr id="13" name="TextBox 13"/>
          <p:cNvSpPr txBox="1"/>
          <p:nvPr/>
        </p:nvSpPr>
        <p:spPr>
          <a:xfrm>
            <a:off x="4719875" y="1898492"/>
            <a:ext cx="933004" cy="5926582"/>
          </a:xfrm>
          <a:prstGeom prst="rect">
            <a:avLst/>
          </a:prstGeom>
        </p:spPr>
        <p:txBody>
          <a:bodyPr lIns="0" tIns="0" rIns="0" bIns="0" rtlCol="0" anchor="t">
            <a:spAutoFit/>
          </a:bodyPr>
          <a:lstStyle/>
          <a:p>
            <a:pPr algn="ctr">
              <a:lnSpc>
                <a:spcPts val="1987"/>
              </a:lnSpc>
            </a:pPr>
            <a:r>
              <a:rPr lang="en-US" sz="1419">
                <a:solidFill>
                  <a:srgbClr val="000000"/>
                </a:solidFill>
                <a:latin typeface="Open Sans"/>
              </a:rPr>
              <a:t>[18-64 ans]</a:t>
            </a:r>
          </a:p>
          <a:p>
            <a:pPr algn="ctr">
              <a:lnSpc>
                <a:spcPts val="1987"/>
              </a:lnSpc>
            </a:pPr>
            <a:r>
              <a:rPr lang="en-US" sz="1419">
                <a:solidFill>
                  <a:srgbClr val="000000"/>
                </a:solidFill>
                <a:latin typeface="Open Sans"/>
              </a:rPr>
              <a:t>[13-61 ans]</a:t>
            </a:r>
          </a:p>
          <a:p>
            <a:pPr algn="ctr">
              <a:lnSpc>
                <a:spcPts val="1987"/>
              </a:lnSpc>
            </a:pPr>
            <a:r>
              <a:rPr lang="en-US" sz="1419">
                <a:solidFill>
                  <a:srgbClr val="000000"/>
                </a:solidFill>
                <a:latin typeface="Open Sans"/>
              </a:rPr>
              <a:t>[13-64 ans]</a:t>
            </a:r>
          </a:p>
          <a:p>
            <a:pPr algn="ctr">
              <a:lnSpc>
                <a:spcPts val="1987"/>
              </a:lnSpc>
            </a:pPr>
            <a:r>
              <a:rPr lang="en-US" sz="1419">
                <a:solidFill>
                  <a:srgbClr val="000000"/>
                </a:solidFill>
                <a:latin typeface="Open Sans"/>
              </a:rPr>
              <a:t>[15-64 ans]</a:t>
            </a:r>
          </a:p>
          <a:p>
            <a:pPr algn="ctr">
              <a:lnSpc>
                <a:spcPts val="1987"/>
              </a:lnSpc>
            </a:pPr>
            <a:r>
              <a:rPr lang="en-US" sz="1419">
                <a:solidFill>
                  <a:srgbClr val="000000"/>
                </a:solidFill>
                <a:latin typeface="Open Sans"/>
              </a:rPr>
              <a:t>[15-64 ans]</a:t>
            </a:r>
          </a:p>
          <a:p>
            <a:pPr algn="ctr">
              <a:lnSpc>
                <a:spcPts val="1987"/>
              </a:lnSpc>
            </a:pPr>
            <a:r>
              <a:rPr lang="en-US" sz="1419">
                <a:solidFill>
                  <a:srgbClr val="000000"/>
                </a:solidFill>
                <a:latin typeface="Open Sans"/>
              </a:rPr>
              <a:t>[18-70 ans]</a:t>
            </a:r>
          </a:p>
          <a:p>
            <a:pPr algn="ctr">
              <a:lnSpc>
                <a:spcPts val="1987"/>
              </a:lnSpc>
            </a:pPr>
            <a:r>
              <a:rPr lang="en-US" sz="1419">
                <a:solidFill>
                  <a:srgbClr val="000000"/>
                </a:solidFill>
                <a:latin typeface="Open Sans"/>
              </a:rPr>
              <a:t>[15-64 ans]</a:t>
            </a:r>
          </a:p>
          <a:p>
            <a:pPr algn="ctr">
              <a:lnSpc>
                <a:spcPts val="1987"/>
              </a:lnSpc>
            </a:pPr>
            <a:r>
              <a:rPr lang="en-US" sz="1419">
                <a:solidFill>
                  <a:srgbClr val="000000"/>
                </a:solidFill>
                <a:latin typeface="Open Sans"/>
              </a:rPr>
              <a:t>[12-64 ans]</a:t>
            </a:r>
          </a:p>
          <a:p>
            <a:pPr algn="ctr">
              <a:lnSpc>
                <a:spcPts val="1987"/>
              </a:lnSpc>
            </a:pPr>
            <a:r>
              <a:rPr lang="en-US" sz="1419">
                <a:solidFill>
                  <a:srgbClr val="000000"/>
                </a:solidFill>
                <a:latin typeface="Open Sans"/>
              </a:rPr>
              <a:t>[12-64 ans]</a:t>
            </a:r>
          </a:p>
          <a:p>
            <a:pPr algn="ctr">
              <a:lnSpc>
                <a:spcPts val="1987"/>
              </a:lnSpc>
            </a:pPr>
            <a:r>
              <a:rPr lang="en-US" sz="1419">
                <a:solidFill>
                  <a:srgbClr val="000000"/>
                </a:solidFill>
                <a:latin typeface="Open Sans"/>
              </a:rPr>
              <a:t>[12-64 ans]</a:t>
            </a:r>
          </a:p>
          <a:p>
            <a:pPr algn="ctr">
              <a:lnSpc>
                <a:spcPts val="1987"/>
              </a:lnSpc>
            </a:pPr>
            <a:r>
              <a:rPr lang="en-US" sz="1419">
                <a:solidFill>
                  <a:srgbClr val="000000"/>
                </a:solidFill>
                <a:latin typeface="Open Sans"/>
              </a:rPr>
              <a:t>[13-64 ans]</a:t>
            </a:r>
          </a:p>
          <a:p>
            <a:pPr algn="ctr">
              <a:lnSpc>
                <a:spcPts val="1987"/>
              </a:lnSpc>
            </a:pPr>
            <a:r>
              <a:rPr lang="en-US" sz="1419">
                <a:solidFill>
                  <a:srgbClr val="000000"/>
                </a:solidFill>
                <a:latin typeface="Open Sans"/>
              </a:rPr>
              <a:t>[20-64 ans]</a:t>
            </a:r>
          </a:p>
          <a:p>
            <a:pPr algn="ctr">
              <a:lnSpc>
                <a:spcPts val="1987"/>
              </a:lnSpc>
            </a:pPr>
            <a:r>
              <a:rPr lang="en-US" sz="1419">
                <a:solidFill>
                  <a:srgbClr val="000000"/>
                </a:solidFill>
                <a:latin typeface="Open Sans"/>
              </a:rPr>
              <a:t>[12-64 ans]</a:t>
            </a:r>
          </a:p>
          <a:p>
            <a:pPr algn="ctr">
              <a:lnSpc>
                <a:spcPts val="1987"/>
              </a:lnSpc>
            </a:pPr>
            <a:r>
              <a:rPr lang="en-US" sz="1419">
                <a:solidFill>
                  <a:srgbClr val="000000"/>
                </a:solidFill>
                <a:latin typeface="Open Sans"/>
              </a:rPr>
              <a:t>[13-64 ans]</a:t>
            </a:r>
          </a:p>
          <a:p>
            <a:pPr algn="ctr">
              <a:lnSpc>
                <a:spcPts val="1987"/>
              </a:lnSpc>
            </a:pPr>
            <a:r>
              <a:rPr lang="en-US" sz="1419">
                <a:solidFill>
                  <a:srgbClr val="000000"/>
                </a:solidFill>
                <a:latin typeface="Open Sans"/>
              </a:rPr>
              <a:t>[16-69 ans]</a:t>
            </a:r>
          </a:p>
          <a:p>
            <a:pPr algn="ctr">
              <a:lnSpc>
                <a:spcPts val="1987"/>
              </a:lnSpc>
            </a:pPr>
            <a:r>
              <a:rPr lang="en-US" sz="1419">
                <a:solidFill>
                  <a:srgbClr val="000000"/>
                </a:solidFill>
                <a:latin typeface="Open Sans"/>
              </a:rPr>
              <a:t>[12-64 ans]</a:t>
            </a:r>
          </a:p>
          <a:p>
            <a:pPr algn="ctr">
              <a:lnSpc>
                <a:spcPts val="1987"/>
              </a:lnSpc>
            </a:pPr>
            <a:r>
              <a:rPr lang="en-US" sz="1419">
                <a:solidFill>
                  <a:srgbClr val="000000"/>
                </a:solidFill>
                <a:latin typeface="Open Sans"/>
              </a:rPr>
              <a:t>[13-75 ans]</a:t>
            </a:r>
          </a:p>
          <a:p>
            <a:pPr algn="ctr">
              <a:lnSpc>
                <a:spcPts val="1987"/>
              </a:lnSpc>
            </a:pPr>
            <a:r>
              <a:rPr lang="en-US" sz="1419">
                <a:solidFill>
                  <a:srgbClr val="000000"/>
                </a:solidFill>
                <a:latin typeface="Open Sans"/>
              </a:rPr>
              <a:t>[13-64 ans]</a:t>
            </a:r>
          </a:p>
          <a:p>
            <a:pPr algn="ctr">
              <a:lnSpc>
                <a:spcPts val="1987"/>
              </a:lnSpc>
            </a:pPr>
            <a:r>
              <a:rPr lang="en-US" sz="1419">
                <a:solidFill>
                  <a:srgbClr val="000000"/>
                </a:solidFill>
                <a:latin typeface="Open Sans"/>
              </a:rPr>
              <a:t>[13-64 ans]</a:t>
            </a:r>
          </a:p>
          <a:p>
            <a:pPr algn="ctr">
              <a:lnSpc>
                <a:spcPts val="1987"/>
              </a:lnSpc>
            </a:pPr>
            <a:r>
              <a:rPr lang="en-US" sz="1419">
                <a:solidFill>
                  <a:srgbClr val="000000"/>
                </a:solidFill>
                <a:latin typeface="Open Sans"/>
              </a:rPr>
              <a:t>[12-64 ans]</a:t>
            </a:r>
          </a:p>
          <a:p>
            <a:pPr algn="ctr">
              <a:lnSpc>
                <a:spcPts val="1987"/>
              </a:lnSpc>
            </a:pPr>
            <a:r>
              <a:rPr lang="en-US" sz="1419">
                <a:solidFill>
                  <a:srgbClr val="000000"/>
                </a:solidFill>
                <a:latin typeface="Open Sans"/>
              </a:rPr>
              <a:t>[18-69 ans]</a:t>
            </a:r>
          </a:p>
          <a:p>
            <a:pPr algn="ctr">
              <a:lnSpc>
                <a:spcPts val="1987"/>
              </a:lnSpc>
            </a:pPr>
            <a:r>
              <a:rPr lang="en-US" sz="1419">
                <a:solidFill>
                  <a:srgbClr val="000000"/>
                </a:solidFill>
                <a:latin typeface="Open Sans"/>
              </a:rPr>
              <a:t>[19-64 ans]</a:t>
            </a:r>
          </a:p>
          <a:p>
            <a:pPr algn="ctr">
              <a:lnSpc>
                <a:spcPts val="1987"/>
              </a:lnSpc>
            </a:pPr>
            <a:r>
              <a:rPr lang="en-US" sz="1419">
                <a:solidFill>
                  <a:srgbClr val="000000"/>
                </a:solidFill>
                <a:latin typeface="Open Sans"/>
              </a:rPr>
              <a:t>[13-75 ans]</a:t>
            </a:r>
          </a:p>
          <a:p>
            <a:pPr algn="ctr">
              <a:lnSpc>
                <a:spcPts val="1987"/>
              </a:lnSpc>
            </a:pPr>
            <a:endParaRPr lang="en-US" sz="1419">
              <a:solidFill>
                <a:srgbClr val="000000"/>
              </a:solidFill>
              <a:latin typeface="Open Sans"/>
            </a:endParaRPr>
          </a:p>
        </p:txBody>
      </p:sp>
      <p:sp>
        <p:nvSpPr>
          <p:cNvPr id="14" name="TextBox 14"/>
          <p:cNvSpPr txBox="1"/>
          <p:nvPr/>
        </p:nvSpPr>
        <p:spPr>
          <a:xfrm>
            <a:off x="7892400" y="1889258"/>
            <a:ext cx="2831967" cy="6174232"/>
          </a:xfrm>
          <a:prstGeom prst="rect">
            <a:avLst/>
          </a:prstGeom>
        </p:spPr>
        <p:txBody>
          <a:bodyPr lIns="0" tIns="0" rIns="0" bIns="0" rtlCol="0" anchor="t">
            <a:spAutoFit/>
          </a:bodyPr>
          <a:lstStyle/>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[62-65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&gt; 71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[65-71 ans]</a:t>
            </a:r>
          </a:p>
          <a:p>
            <a:pPr algn="ctr">
              <a:lnSpc>
                <a:spcPts val="1987"/>
              </a:lnSpc>
            </a:pPr>
            <a:r>
              <a:rPr lang="en-US" sz="1419">
                <a:solidFill>
                  <a:srgbClr val="000000"/>
                </a:solidFill>
                <a:latin typeface="Open Sans"/>
              </a:rPr>
              <a:t>[70-74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 </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&gt; 70 ans</a:t>
            </a:r>
          </a:p>
          <a:p>
            <a:pPr algn="ctr">
              <a:lnSpc>
                <a:spcPts val="1987"/>
              </a:lnSpc>
            </a:pPr>
            <a:r>
              <a:rPr lang="en-US" sz="1419">
                <a:solidFill>
                  <a:srgbClr val="000000"/>
                </a:solidFill>
                <a:latin typeface="Open Sans"/>
              </a:rPr>
              <a:t>[65-74 ans]</a:t>
            </a:r>
          </a:p>
          <a:p>
            <a:pPr algn="ctr">
              <a:lnSpc>
                <a:spcPts val="1987"/>
              </a:lnSpc>
            </a:pPr>
            <a:r>
              <a:rPr lang="en-US" sz="1419">
                <a:solidFill>
                  <a:srgbClr val="000000"/>
                </a:solidFill>
                <a:latin typeface="Open Sans"/>
              </a:rPr>
              <a:t> </a:t>
            </a:r>
          </a:p>
          <a:p>
            <a:pPr algn="ctr">
              <a:lnSpc>
                <a:spcPts val="1987"/>
              </a:lnSpc>
            </a:pPr>
            <a:endParaRPr lang="en-US" sz="1419">
              <a:solidFill>
                <a:srgbClr val="000000"/>
              </a:solidFill>
              <a:latin typeface="Open Sans"/>
            </a:endParaRPr>
          </a:p>
          <a:p>
            <a:pPr algn="ctr">
              <a:lnSpc>
                <a:spcPts val="1987"/>
              </a:lnSpc>
            </a:pPr>
            <a:endParaRPr lang="en-US" sz="1419">
              <a:solidFill>
                <a:srgbClr val="000000"/>
              </a:solidFill>
              <a:latin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Freeform 2"/>
          <p:cNvSpPr/>
          <p:nvPr/>
        </p:nvSpPr>
        <p:spPr>
          <a:xfrm>
            <a:off x="0" y="0"/>
            <a:ext cx="7715250" cy="10287000"/>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2"/>
            <a:stretch>
              <a:fillRect l="-38888" r="-38888"/>
            </a:stretch>
          </a:blipFill>
        </p:spPr>
        <p:txBody>
          <a:bodyPr/>
          <a:lstStyle/>
          <a:p>
            <a:endParaRPr lang="fr-FR"/>
          </a:p>
        </p:txBody>
      </p:sp>
      <p:sp>
        <p:nvSpPr>
          <p:cNvPr id="3" name="TextBox 3"/>
          <p:cNvSpPr txBox="1"/>
          <p:nvPr/>
        </p:nvSpPr>
        <p:spPr>
          <a:xfrm>
            <a:off x="9144000" y="3487737"/>
            <a:ext cx="7879239" cy="3378200"/>
          </a:xfrm>
          <a:prstGeom prst="rect">
            <a:avLst/>
          </a:prstGeom>
        </p:spPr>
        <p:txBody>
          <a:bodyPr lIns="0" tIns="0" rIns="0" bIns="0" rtlCol="0" anchor="t">
            <a:spAutoFit/>
          </a:bodyPr>
          <a:lstStyle/>
          <a:p>
            <a:pPr marL="0" lvl="0" indent="0" algn="ctr">
              <a:lnSpc>
                <a:spcPts val="8800"/>
              </a:lnSpc>
            </a:pPr>
            <a:r>
              <a:rPr lang="en-US" sz="8000">
                <a:solidFill>
                  <a:srgbClr val="FFFFFF"/>
                </a:solidFill>
                <a:latin typeface="Roboto Bold"/>
              </a:rPr>
              <a:t>ANALYSE DES VENTES DE FORFAITS </a:t>
            </a:r>
          </a:p>
        </p:txBody>
      </p:sp>
      <p:sp>
        <p:nvSpPr>
          <p:cNvPr id="4" name="Freeform 4"/>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Semi-Bold"/>
                </a:rPr>
                <a:t>HIVER 2019-2024        </a:t>
              </a:r>
            </a:p>
          </p:txBody>
        </p:sp>
      </p:gr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6" name="Picture 6"/>
          <p:cNvPicPr>
            <a:picLocks noChangeAspect="1"/>
          </p:cNvPicPr>
          <p:nvPr/>
        </p:nvPicPr>
        <p:blipFill>
          <a:blip r:embed="rId4"/>
          <a:stretch>
            <a:fillRect/>
          </a:stretch>
        </p:blipFill>
        <p:spPr>
          <a:xfrm>
            <a:off x="-825164" y="-112274"/>
            <a:ext cx="15146831" cy="6916163"/>
          </a:xfrm>
          <a:prstGeom prst="rect">
            <a:avLst/>
          </a:prstGeom>
        </p:spPr>
      </p:pic>
      <p:sp>
        <p:nvSpPr>
          <p:cNvPr id="7" name="Freeform 7"/>
          <p:cNvSpPr/>
          <p:nvPr/>
        </p:nvSpPr>
        <p:spPr>
          <a:xfrm>
            <a:off x="437072" y="6414471"/>
            <a:ext cx="13129345" cy="1971011"/>
          </a:xfrm>
          <a:custGeom>
            <a:avLst/>
            <a:gdLst/>
            <a:ahLst/>
            <a:cxnLst/>
            <a:rect l="l" t="t" r="r" b="b"/>
            <a:pathLst>
              <a:path w="13129345" h="1971011">
                <a:moveTo>
                  <a:pt x="0" y="0"/>
                </a:moveTo>
                <a:lnTo>
                  <a:pt x="13129345" y="0"/>
                </a:lnTo>
                <a:lnTo>
                  <a:pt x="13129345" y="1971011"/>
                </a:lnTo>
                <a:lnTo>
                  <a:pt x="0" y="1971011"/>
                </a:lnTo>
                <a:lnTo>
                  <a:pt x="0" y="0"/>
                </a:lnTo>
                <a:close/>
              </a:path>
            </a:pathLst>
          </a:custGeom>
          <a:blipFill>
            <a:blip r:embed="rId5"/>
            <a:stretch>
              <a:fillRect/>
            </a:stretch>
          </a:blipFill>
        </p:spPr>
        <p:txBody>
          <a:bodyPr/>
          <a:lstStyle/>
          <a:p>
            <a:endParaRPr lang="fr-FR"/>
          </a:p>
        </p:txBody>
      </p:sp>
      <p:sp>
        <p:nvSpPr>
          <p:cNvPr id="8" name="TextBox 8"/>
          <p:cNvSpPr txBox="1"/>
          <p:nvPr/>
        </p:nvSpPr>
        <p:spPr>
          <a:xfrm>
            <a:off x="3926701" y="60929"/>
            <a:ext cx="9092105" cy="762000"/>
          </a:xfrm>
          <a:prstGeom prst="rect">
            <a:avLst/>
          </a:prstGeom>
        </p:spPr>
        <p:txBody>
          <a:bodyPr lIns="0" tIns="0" rIns="0" bIns="0" rtlCol="0" anchor="t">
            <a:spAutoFit/>
          </a:bodyPr>
          <a:lstStyle/>
          <a:p>
            <a:pPr algn="l">
              <a:lnSpc>
                <a:spcPts val="6000"/>
              </a:lnSpc>
            </a:pPr>
            <a:r>
              <a:rPr lang="en-US" sz="5000">
                <a:solidFill>
                  <a:srgbClr val="077F94"/>
                </a:solidFill>
                <a:latin typeface="Montserrat Semi-Bold"/>
              </a:rPr>
              <a:t>Evolution des titres vendus</a:t>
            </a:r>
          </a:p>
        </p:txBody>
      </p:sp>
      <p:sp>
        <p:nvSpPr>
          <p:cNvPr id="9" name="TextBox 9"/>
          <p:cNvSpPr txBox="1"/>
          <p:nvPr/>
        </p:nvSpPr>
        <p:spPr>
          <a:xfrm>
            <a:off x="14001902" y="2967959"/>
            <a:ext cx="3841971" cy="4168140"/>
          </a:xfrm>
          <a:prstGeom prst="rect">
            <a:avLst/>
          </a:prstGeom>
        </p:spPr>
        <p:txBody>
          <a:bodyPr lIns="0" tIns="0" rIns="0" bIns="0" rtlCol="0" anchor="t">
            <a:spAutoFit/>
          </a:bodyPr>
          <a:lstStyle/>
          <a:p>
            <a:pPr algn="l">
              <a:lnSpc>
                <a:spcPts val="3360"/>
              </a:lnSpc>
            </a:pPr>
            <a:r>
              <a:rPr lang="en-US" sz="2400">
                <a:solidFill>
                  <a:srgbClr val="000000"/>
                </a:solidFill>
                <a:latin typeface="Montserrat"/>
              </a:rPr>
              <a:t>Cet hiver la vente de forfait  a diminué de 2,4% soit environ 1 400 titres vendus de moins qu’en 2023. Cependant on observe une augmentation de 7,8% des forfaits 1/2j et une augmentation de 3,3% des forfaits saison”.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Semi-Bold"/>
                </a:rPr>
                <a:t>HIVER 2019-2024        </a:t>
              </a:r>
            </a:p>
          </p:txBody>
        </p:sp>
      </p:gr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872809" y="3040833"/>
            <a:ext cx="16386491" cy="2685981"/>
          </a:xfrm>
          <a:custGeom>
            <a:avLst/>
            <a:gdLst/>
            <a:ahLst/>
            <a:cxnLst/>
            <a:rect l="l" t="t" r="r" b="b"/>
            <a:pathLst>
              <a:path w="16386491" h="2685981">
                <a:moveTo>
                  <a:pt x="0" y="0"/>
                </a:moveTo>
                <a:lnTo>
                  <a:pt x="16386491" y="0"/>
                </a:lnTo>
                <a:lnTo>
                  <a:pt x="16386491" y="2685981"/>
                </a:lnTo>
                <a:lnTo>
                  <a:pt x="0" y="2685981"/>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4269011" y="60929"/>
            <a:ext cx="9749977" cy="762000"/>
          </a:xfrm>
          <a:prstGeom prst="rect">
            <a:avLst/>
          </a:prstGeom>
        </p:spPr>
        <p:txBody>
          <a:bodyPr lIns="0" tIns="0" rIns="0" bIns="0" rtlCol="0" anchor="t">
            <a:spAutoFit/>
          </a:bodyPr>
          <a:lstStyle/>
          <a:p>
            <a:pPr algn="l">
              <a:lnSpc>
                <a:spcPts val="6000"/>
              </a:lnSpc>
            </a:pPr>
            <a:r>
              <a:rPr lang="en-US" sz="5000">
                <a:solidFill>
                  <a:srgbClr val="077F94"/>
                </a:solidFill>
                <a:latin typeface="Montserrat Semi-Bold"/>
              </a:rPr>
              <a:t>Evolution des journées de ski</a:t>
            </a:r>
          </a:p>
        </p:txBody>
      </p:sp>
      <p:sp>
        <p:nvSpPr>
          <p:cNvPr id="8" name="TextBox 8"/>
          <p:cNvSpPr txBox="1"/>
          <p:nvPr/>
        </p:nvSpPr>
        <p:spPr>
          <a:xfrm>
            <a:off x="1186738" y="7227762"/>
            <a:ext cx="16072562" cy="396240"/>
          </a:xfrm>
          <a:prstGeom prst="rect">
            <a:avLst/>
          </a:prstGeom>
        </p:spPr>
        <p:txBody>
          <a:bodyPr lIns="0" tIns="0" rIns="0" bIns="0" rtlCol="0" anchor="t">
            <a:spAutoFit/>
          </a:bodyPr>
          <a:lstStyle/>
          <a:p>
            <a:pPr algn="l">
              <a:lnSpc>
                <a:spcPts val="3360"/>
              </a:lnSpc>
            </a:pPr>
            <a:r>
              <a:rPr lang="en-US" sz="2400">
                <a:solidFill>
                  <a:srgbClr val="000000"/>
                </a:solidFill>
                <a:latin typeface="Montserrat"/>
              </a:rPr>
              <a:t>Cet hiver le nombre de journées de ski  a diminué de 4,4%, soit environ 8 400 de JS en moins qu’en 2023.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Semi-Bold"/>
                </a:rPr>
                <a:t>HIVER 2019-2024        </a:t>
              </a:r>
            </a:p>
          </p:txBody>
        </p:sp>
      </p:grpSp>
      <p:sp>
        <p:nvSpPr>
          <p:cNvPr id="5" name="TextBox 5"/>
          <p:cNvSpPr txBox="1"/>
          <p:nvPr/>
        </p:nvSpPr>
        <p:spPr>
          <a:xfrm>
            <a:off x="1271957" y="156179"/>
            <a:ext cx="14401594" cy="571500"/>
          </a:xfrm>
          <a:prstGeom prst="rect">
            <a:avLst/>
          </a:prstGeom>
        </p:spPr>
        <p:txBody>
          <a:bodyPr lIns="0" tIns="0" rIns="0" bIns="0" rtlCol="0" anchor="t">
            <a:spAutoFit/>
          </a:bodyPr>
          <a:lstStyle/>
          <a:p>
            <a:pPr algn="ctr">
              <a:lnSpc>
                <a:spcPts val="4560"/>
              </a:lnSpc>
            </a:pPr>
            <a:r>
              <a:rPr lang="en-US" sz="3800">
                <a:solidFill>
                  <a:srgbClr val="077F94"/>
                </a:solidFill>
                <a:latin typeface="Montserrat Semi-Bold"/>
              </a:rPr>
              <a:t>Evolution des journées de ski sur le marché</a:t>
            </a:r>
          </a:p>
        </p:txBody>
      </p:sp>
      <p:sp>
        <p:nvSpPr>
          <p:cNvPr id="6" name="TextBox 6"/>
          <p:cNvSpPr txBox="1"/>
          <p:nvPr/>
        </p:nvSpPr>
        <p:spPr>
          <a:xfrm>
            <a:off x="399472" y="6571764"/>
            <a:ext cx="17489055" cy="2506980"/>
          </a:xfrm>
          <a:prstGeom prst="rect">
            <a:avLst/>
          </a:prstGeom>
        </p:spPr>
        <p:txBody>
          <a:bodyPr lIns="0" tIns="0" rIns="0" bIns="0" rtlCol="0" anchor="t">
            <a:spAutoFit/>
          </a:bodyPr>
          <a:lstStyle/>
          <a:p>
            <a:pPr algn="just">
              <a:lnSpc>
                <a:spcPts val="2520"/>
              </a:lnSpc>
            </a:pPr>
            <a:r>
              <a:rPr lang="en-US" sz="1800">
                <a:solidFill>
                  <a:srgbClr val="000000"/>
                </a:solidFill>
                <a:latin typeface="Montserrat"/>
              </a:rPr>
              <a:t>La Haute-Savoie enregistre une augmentation modeste de 4% de sa fréquentation. Toutefois, comparée à la moyenne des trois hivers précédents hors COVID, cette augmentation est plus restreinte, avec seulement 1% de hausse. Certaines régions telles que la Savoie et l'Isère-Drôme affichent des augmentations significatives de 8% et 7% respectivement par rapport aux trois derniers hivers, tandis que d'autres connaissent des baisses significatives. Les Pyrénées subissent une diminution de 9%, tandis que les Montagnes du Jura et le Massif central enregistrent des baisses considérables de 53% et 36% respectivement. Les Vosges se distinguent particulièrement avec une diminution de 56% de leur fréquentation le 5 avril 2024 par rapport au 7 avril 2024. Malgré ces variations régionales, la fréquentation nationale des stations de ski affiche une nette progression. Cela témoigne de la robustesse du marché du ski, malgré les fluctuations observées dans certaines régions.</a:t>
            </a:r>
          </a:p>
          <a:p>
            <a:pPr algn="just">
              <a:lnSpc>
                <a:spcPts val="2520"/>
              </a:lnSpc>
            </a:pPr>
            <a:endParaRPr lang="en-US" sz="1800">
              <a:solidFill>
                <a:srgbClr val="000000"/>
              </a:solidFill>
              <a:latin typeface="Montserrat"/>
            </a:endParaRPr>
          </a:p>
        </p:txBody>
      </p:sp>
      <p:sp>
        <p:nvSpPr>
          <p:cNvPr id="7" name="Freeform 7"/>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8" name="Picture 8"/>
          <p:cNvPicPr>
            <a:picLocks noChangeAspect="1"/>
          </p:cNvPicPr>
          <p:nvPr/>
        </p:nvPicPr>
        <p:blipFill>
          <a:blip r:embed="rId4"/>
          <a:stretch>
            <a:fillRect/>
          </a:stretch>
        </p:blipFill>
        <p:spPr>
          <a:xfrm>
            <a:off x="-902456" y="-645709"/>
            <a:ext cx="20092913" cy="8234658"/>
          </a:xfrm>
          <a:prstGeom prst="rect">
            <a:avLst/>
          </a:prstGeom>
        </p:spPr>
      </p:pic>
      <p:sp>
        <p:nvSpPr>
          <p:cNvPr id="9" name="TextBox 9"/>
          <p:cNvSpPr txBox="1"/>
          <p:nvPr/>
        </p:nvSpPr>
        <p:spPr>
          <a:xfrm>
            <a:off x="1271957" y="2092555"/>
            <a:ext cx="8931428" cy="349250"/>
          </a:xfrm>
          <a:prstGeom prst="rect">
            <a:avLst/>
          </a:prstGeom>
        </p:spPr>
        <p:txBody>
          <a:bodyPr lIns="0" tIns="0" rIns="0" bIns="0" rtlCol="0" anchor="t">
            <a:spAutoFit/>
          </a:bodyPr>
          <a:lstStyle/>
          <a:p>
            <a:pPr algn="l">
              <a:lnSpc>
                <a:spcPts val="2800"/>
              </a:lnSpc>
            </a:pPr>
            <a:r>
              <a:rPr lang="en-US" sz="2000">
                <a:solidFill>
                  <a:srgbClr val="000000"/>
                </a:solidFill>
                <a:latin typeface="Open Sans"/>
              </a:rPr>
              <a:t>   2%          4%       7%         8%         4%        1%         4%        7%        3%       7% </a:t>
            </a:r>
          </a:p>
        </p:txBody>
      </p:sp>
      <p:sp>
        <p:nvSpPr>
          <p:cNvPr id="10" name="TextBox 10"/>
          <p:cNvSpPr txBox="1"/>
          <p:nvPr/>
        </p:nvSpPr>
        <p:spPr>
          <a:xfrm>
            <a:off x="10470170" y="1542388"/>
            <a:ext cx="7045877" cy="339725"/>
          </a:xfrm>
          <a:prstGeom prst="rect">
            <a:avLst/>
          </a:prstGeom>
        </p:spPr>
        <p:txBody>
          <a:bodyPr lIns="0" tIns="0" rIns="0" bIns="0" rtlCol="0" anchor="t">
            <a:spAutoFit/>
          </a:bodyPr>
          <a:lstStyle/>
          <a:p>
            <a:pPr algn="l">
              <a:lnSpc>
                <a:spcPts val="2800"/>
              </a:lnSpc>
              <a:spcBef>
                <a:spcPct val="0"/>
              </a:spcBef>
            </a:pPr>
            <a:r>
              <a:rPr lang="en-US" sz="2000">
                <a:solidFill>
                  <a:srgbClr val="000000"/>
                </a:solidFill>
                <a:latin typeface="Montserrat"/>
              </a:rPr>
              <a:t>-7%       -9%       -41%    -53%     -28%    -36%     -56%     -51%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Freeform 2"/>
          <p:cNvSpPr/>
          <p:nvPr/>
        </p:nvSpPr>
        <p:spPr>
          <a:xfrm>
            <a:off x="0" y="0"/>
            <a:ext cx="7715250" cy="10287000"/>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2"/>
            <a:stretch>
              <a:fillRect l="-49968" r="-49968"/>
            </a:stretch>
          </a:blipFill>
        </p:spPr>
        <p:txBody>
          <a:bodyPr/>
          <a:lstStyle/>
          <a:p>
            <a:endParaRPr lang="fr-FR"/>
          </a:p>
        </p:txBody>
      </p:sp>
      <p:sp>
        <p:nvSpPr>
          <p:cNvPr id="3" name="TextBox 3"/>
          <p:cNvSpPr txBox="1"/>
          <p:nvPr/>
        </p:nvSpPr>
        <p:spPr>
          <a:xfrm>
            <a:off x="9144000" y="4044950"/>
            <a:ext cx="7879239" cy="2263775"/>
          </a:xfrm>
          <a:prstGeom prst="rect">
            <a:avLst/>
          </a:prstGeom>
        </p:spPr>
        <p:txBody>
          <a:bodyPr lIns="0" tIns="0" rIns="0" bIns="0" rtlCol="0" anchor="t">
            <a:spAutoFit/>
          </a:bodyPr>
          <a:lstStyle/>
          <a:p>
            <a:pPr marL="0" lvl="0" indent="0" algn="ctr">
              <a:lnSpc>
                <a:spcPts val="8800"/>
              </a:lnSpc>
            </a:pPr>
            <a:r>
              <a:rPr lang="en-US" sz="8000">
                <a:solidFill>
                  <a:srgbClr val="FFFFFF"/>
                </a:solidFill>
                <a:latin typeface="Roboto Bold"/>
              </a:rPr>
              <a:t>ANALYSE DES RECETTES</a:t>
            </a:r>
          </a:p>
        </p:txBody>
      </p:sp>
      <p:sp>
        <p:nvSpPr>
          <p:cNvPr id="4" name="Freeform 4"/>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53548" y="0"/>
            <a:ext cx="7134452" cy="10287000"/>
            <a:chOff x="0" y="0"/>
            <a:chExt cx="1879033" cy="2709333"/>
          </a:xfrm>
        </p:grpSpPr>
        <p:sp>
          <p:nvSpPr>
            <p:cNvPr id="3" name="Freeform 3"/>
            <p:cNvSpPr/>
            <p:nvPr/>
          </p:nvSpPr>
          <p:spPr>
            <a:xfrm>
              <a:off x="0" y="0"/>
              <a:ext cx="1879033" cy="2709333"/>
            </a:xfrm>
            <a:custGeom>
              <a:avLst/>
              <a:gdLst/>
              <a:ahLst/>
              <a:cxnLst/>
              <a:rect l="l" t="t" r="r" b="b"/>
              <a:pathLst>
                <a:path w="1879033" h="2709333">
                  <a:moveTo>
                    <a:pt x="0" y="0"/>
                  </a:moveTo>
                  <a:lnTo>
                    <a:pt x="1879033" y="0"/>
                  </a:lnTo>
                  <a:lnTo>
                    <a:pt x="1879033"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187903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471336" y="1979185"/>
            <a:ext cx="6715972" cy="6366729"/>
            <a:chOff x="0" y="0"/>
            <a:chExt cx="8954630" cy="8488972"/>
          </a:xfrm>
        </p:grpSpPr>
        <p:sp>
          <p:nvSpPr>
            <p:cNvPr id="6" name="AutoShape 6"/>
            <p:cNvSpPr/>
            <p:nvPr/>
          </p:nvSpPr>
          <p:spPr>
            <a:xfrm>
              <a:off x="6866450" y="6098591"/>
              <a:ext cx="2088180" cy="0"/>
            </a:xfrm>
            <a:prstGeom prst="line">
              <a:avLst/>
            </a:prstGeom>
            <a:ln w="101600" cap="flat">
              <a:solidFill>
                <a:srgbClr val="FFFFFF"/>
              </a:solidFill>
              <a:prstDash val="solid"/>
              <a:headEnd type="none" w="sm" len="sm"/>
              <a:tailEnd type="none" w="sm" len="sm"/>
            </a:ln>
          </p:spPr>
          <p:txBody>
            <a:bodyPr/>
            <a:lstStyle/>
            <a:p>
              <a:endParaRPr lang="fr-FR"/>
            </a:p>
          </p:txBody>
        </p:sp>
        <p:sp>
          <p:nvSpPr>
            <p:cNvPr id="7" name="TextBox 7"/>
            <p:cNvSpPr txBox="1"/>
            <p:nvPr/>
          </p:nvSpPr>
          <p:spPr>
            <a:xfrm>
              <a:off x="0" y="0"/>
              <a:ext cx="8954627" cy="3048000"/>
            </a:xfrm>
            <a:prstGeom prst="rect">
              <a:avLst/>
            </a:prstGeom>
          </p:spPr>
          <p:txBody>
            <a:bodyPr lIns="0" tIns="0" rIns="0" bIns="0" rtlCol="0" anchor="t">
              <a:spAutoFit/>
            </a:bodyPr>
            <a:lstStyle/>
            <a:p>
              <a:pPr algn="ctr">
                <a:lnSpc>
                  <a:spcPts val="6000"/>
                </a:lnSpc>
              </a:pPr>
              <a:r>
                <a:rPr lang="en-US" sz="5000">
                  <a:solidFill>
                    <a:srgbClr val="FFFFFF"/>
                  </a:solidFill>
                  <a:latin typeface="Montserrat Bold"/>
                </a:rPr>
                <a:t> Durée moyenne d'utilisation d'un titre</a:t>
              </a:r>
            </a:p>
          </p:txBody>
        </p:sp>
        <p:sp>
          <p:nvSpPr>
            <p:cNvPr id="8" name="TextBox 8"/>
            <p:cNvSpPr txBox="1"/>
            <p:nvPr/>
          </p:nvSpPr>
          <p:spPr>
            <a:xfrm>
              <a:off x="0" y="4152092"/>
              <a:ext cx="8954630" cy="647700"/>
            </a:xfrm>
            <a:prstGeom prst="rect">
              <a:avLst/>
            </a:prstGeom>
          </p:spPr>
          <p:txBody>
            <a:bodyPr lIns="0" tIns="0" rIns="0" bIns="0" rtlCol="0" anchor="t">
              <a:spAutoFit/>
            </a:bodyPr>
            <a:lstStyle/>
            <a:p>
              <a:pPr algn="ctr">
                <a:lnSpc>
                  <a:spcPts val="3839"/>
                </a:lnSpc>
              </a:pPr>
              <a:r>
                <a:rPr lang="en-US" sz="3199">
                  <a:solidFill>
                    <a:srgbClr val="FFFFFF"/>
                  </a:solidFill>
                  <a:latin typeface="Montserrat Semi-Bold"/>
                </a:rPr>
                <a:t>Hiver 2024</a:t>
              </a:r>
            </a:p>
          </p:txBody>
        </p:sp>
        <p:sp>
          <p:nvSpPr>
            <p:cNvPr id="9" name="TextBox 9"/>
            <p:cNvSpPr txBox="1"/>
            <p:nvPr/>
          </p:nvSpPr>
          <p:spPr>
            <a:xfrm>
              <a:off x="0" y="6855753"/>
              <a:ext cx="8954630" cy="1633220"/>
            </a:xfrm>
            <a:prstGeom prst="rect">
              <a:avLst/>
            </a:prstGeom>
          </p:spPr>
          <p:txBody>
            <a:bodyPr lIns="0" tIns="0" rIns="0" bIns="0" rtlCol="0" anchor="t">
              <a:spAutoFit/>
            </a:bodyPr>
            <a:lstStyle/>
            <a:p>
              <a:pPr algn="l">
                <a:lnSpc>
                  <a:spcPts val="3360"/>
                </a:lnSpc>
              </a:pPr>
              <a:r>
                <a:rPr lang="en-US" sz="2400">
                  <a:solidFill>
                    <a:srgbClr val="FFFFFF"/>
                  </a:solidFill>
                  <a:latin typeface="Montserrat"/>
                </a:rPr>
                <a:t>A a une durée moyenne d’utilisation d’un titre de 3,2 jours , un très bon score comparé aux autres stations</a:t>
              </a:r>
            </a:p>
          </p:txBody>
        </p:sp>
      </p:grpSp>
      <p:sp>
        <p:nvSpPr>
          <p:cNvPr id="10" name="Freeform 10"/>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11" name="Picture 11"/>
          <p:cNvPicPr>
            <a:picLocks noChangeAspect="1"/>
          </p:cNvPicPr>
          <p:nvPr/>
        </p:nvPicPr>
        <p:blipFill>
          <a:blip r:embed="rId4"/>
          <a:stretch>
            <a:fillRect/>
          </a:stretch>
        </p:blipFill>
        <p:spPr>
          <a:xfrm>
            <a:off x="1128573" y="556250"/>
            <a:ext cx="9730627" cy="91744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2551401"/>
          </a:xfrm>
          <a:custGeom>
            <a:avLst/>
            <a:gdLst/>
            <a:ahLst/>
            <a:cxnLst/>
            <a:rect l="l" t="t" r="r" b="b"/>
            <a:pathLst>
              <a:path w="18288000" h="2551401">
                <a:moveTo>
                  <a:pt x="0" y="0"/>
                </a:moveTo>
                <a:lnTo>
                  <a:pt x="18288000" y="0"/>
                </a:lnTo>
                <a:lnTo>
                  <a:pt x="18288000" y="2551401"/>
                </a:lnTo>
                <a:lnTo>
                  <a:pt x="0" y="2551401"/>
                </a:lnTo>
                <a:lnTo>
                  <a:pt x="0" y="0"/>
                </a:lnTo>
                <a:close/>
              </a:path>
            </a:pathLst>
          </a:custGeom>
          <a:blipFill>
            <a:blip r:embed="rId2">
              <a:alphaModFix amt="50000"/>
            </a:blip>
            <a:stretch>
              <a:fillRect t="-76780" b="-76780"/>
            </a:stretch>
          </a:blipFill>
        </p:spPr>
        <p:txBody>
          <a:bodyPr/>
          <a:lstStyle/>
          <a:p>
            <a:endParaRPr lang="fr-FR"/>
          </a:p>
        </p:txBody>
      </p:sp>
      <p:grpSp>
        <p:nvGrpSpPr>
          <p:cNvPr id="3" name="Group 3"/>
          <p:cNvGrpSpPr/>
          <p:nvPr/>
        </p:nvGrpSpPr>
        <p:grpSpPr>
          <a:xfrm>
            <a:off x="0" y="9258300"/>
            <a:ext cx="18288000" cy="1028700"/>
            <a:chOff x="0" y="0"/>
            <a:chExt cx="4816593" cy="270933"/>
          </a:xfrm>
        </p:grpSpPr>
        <p:sp>
          <p:nvSpPr>
            <p:cNvPr id="4" name="Freeform 4"/>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FFFFFF"/>
            </a:solidFill>
          </p:spPr>
          <p:txBody>
            <a:bodyPr/>
            <a:lstStyle/>
            <a:p>
              <a:endParaRPr lang="fr-FR"/>
            </a:p>
          </p:txBody>
        </p:sp>
        <p:sp>
          <p:nvSpPr>
            <p:cNvPr id="5" name="TextBox 5"/>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000000"/>
                  </a:solidFill>
                  <a:latin typeface="Montserrat Bold"/>
                </a:rPr>
                <a:t>HIVER 2023-2024</a:t>
              </a:r>
            </a:p>
          </p:txBody>
        </p:sp>
      </p:grpSp>
      <p:sp>
        <p:nvSpPr>
          <p:cNvPr id="6" name="TextBox 6"/>
          <p:cNvSpPr txBox="1"/>
          <p:nvPr/>
        </p:nvSpPr>
        <p:spPr>
          <a:xfrm>
            <a:off x="858359" y="5153025"/>
            <a:ext cx="8285641" cy="1200150"/>
          </a:xfrm>
          <a:prstGeom prst="rect">
            <a:avLst/>
          </a:prstGeom>
        </p:spPr>
        <p:txBody>
          <a:bodyPr lIns="0" tIns="0" rIns="0" bIns="0" rtlCol="0" anchor="t">
            <a:spAutoFit/>
          </a:bodyPr>
          <a:lstStyle/>
          <a:p>
            <a:pPr algn="l">
              <a:lnSpc>
                <a:spcPts val="9599"/>
              </a:lnSpc>
            </a:pPr>
            <a:r>
              <a:rPr lang="en-US" sz="7999">
                <a:solidFill>
                  <a:srgbClr val="FFFFFF"/>
                </a:solidFill>
                <a:latin typeface="Montserrat Semi-Bold"/>
              </a:rPr>
              <a:t>SOMMAIRE</a:t>
            </a:r>
          </a:p>
        </p:txBody>
      </p:sp>
      <p:sp>
        <p:nvSpPr>
          <p:cNvPr id="7" name="TextBox 7"/>
          <p:cNvSpPr txBox="1"/>
          <p:nvPr/>
        </p:nvSpPr>
        <p:spPr>
          <a:xfrm>
            <a:off x="1028700" y="5973472"/>
            <a:ext cx="8285644" cy="485775"/>
          </a:xfrm>
          <a:prstGeom prst="rect">
            <a:avLst/>
          </a:prstGeom>
        </p:spPr>
        <p:txBody>
          <a:bodyPr lIns="0" tIns="0" rIns="0" bIns="0" rtlCol="0" anchor="t">
            <a:spAutoFit/>
          </a:bodyPr>
          <a:lstStyle/>
          <a:p>
            <a:pPr algn="l">
              <a:lnSpc>
                <a:spcPts val="3839"/>
              </a:lnSpc>
            </a:pPr>
            <a:endParaRPr/>
          </a:p>
        </p:txBody>
      </p:sp>
      <p:grpSp>
        <p:nvGrpSpPr>
          <p:cNvPr id="8" name="Group 8"/>
          <p:cNvGrpSpPr/>
          <p:nvPr/>
        </p:nvGrpSpPr>
        <p:grpSpPr>
          <a:xfrm>
            <a:off x="9314344" y="2790650"/>
            <a:ext cx="6545744" cy="10535963"/>
            <a:chOff x="0" y="0"/>
            <a:chExt cx="8727658" cy="14047951"/>
          </a:xfrm>
        </p:grpSpPr>
        <p:sp>
          <p:nvSpPr>
            <p:cNvPr id="9" name="TextBox 9"/>
            <p:cNvSpPr txBox="1"/>
            <p:nvPr/>
          </p:nvSpPr>
          <p:spPr>
            <a:xfrm>
              <a:off x="0" y="-38100"/>
              <a:ext cx="8727658" cy="8849214"/>
            </a:xfrm>
            <a:prstGeom prst="rect">
              <a:avLst/>
            </a:prstGeom>
          </p:spPr>
          <p:txBody>
            <a:bodyPr lIns="0" tIns="0" rIns="0" bIns="0" rtlCol="0" anchor="t">
              <a:spAutoFit/>
            </a:bodyPr>
            <a:lstStyle/>
            <a:p>
              <a:pPr algn="l">
                <a:lnSpc>
                  <a:spcPts val="3080"/>
                </a:lnSpc>
              </a:pPr>
              <a:r>
                <a:rPr lang="en-US" sz="2200">
                  <a:solidFill>
                    <a:srgbClr val="FFFFFF"/>
                  </a:solidFill>
                  <a:latin typeface="Montserrat Bold"/>
                </a:rPr>
                <a:t>1. OBJECTIFS</a:t>
              </a:r>
            </a:p>
            <a:p>
              <a:pPr algn="l">
                <a:lnSpc>
                  <a:spcPts val="3080"/>
                </a:lnSpc>
              </a:pPr>
              <a:endParaRPr lang="en-US" sz="2200">
                <a:solidFill>
                  <a:srgbClr val="FFFFFF"/>
                </a:solidFill>
                <a:latin typeface="Montserrat Bold"/>
              </a:endParaRPr>
            </a:p>
            <a:p>
              <a:pPr algn="l">
                <a:lnSpc>
                  <a:spcPts val="3080"/>
                </a:lnSpc>
              </a:pPr>
              <a:r>
                <a:rPr lang="en-US" sz="2200">
                  <a:solidFill>
                    <a:srgbClr val="FFFFFF"/>
                  </a:solidFill>
                  <a:latin typeface="Montserrat Bold"/>
                </a:rPr>
                <a:t>2. CONTEXTE</a:t>
              </a:r>
            </a:p>
            <a:p>
              <a:pPr algn="l">
                <a:lnSpc>
                  <a:spcPts val="3080"/>
                </a:lnSpc>
              </a:pPr>
              <a:endParaRPr lang="en-US" sz="2200">
                <a:solidFill>
                  <a:srgbClr val="FFFFFF"/>
                </a:solidFill>
                <a:latin typeface="Montserrat Bold"/>
              </a:endParaRPr>
            </a:p>
            <a:p>
              <a:pPr algn="l">
                <a:lnSpc>
                  <a:spcPts val="3080"/>
                </a:lnSpc>
              </a:pPr>
              <a:r>
                <a:rPr lang="en-US" sz="2200">
                  <a:solidFill>
                    <a:srgbClr val="FFFFFF"/>
                  </a:solidFill>
                  <a:latin typeface="Montserrat Bold"/>
                </a:rPr>
                <a:t>3. BENCHMARK 2024</a:t>
              </a:r>
            </a:p>
            <a:p>
              <a:pPr algn="l">
                <a:lnSpc>
                  <a:spcPts val="3080"/>
                </a:lnSpc>
              </a:pPr>
              <a:endParaRPr lang="en-US" sz="2200">
                <a:solidFill>
                  <a:srgbClr val="FFFFFF"/>
                </a:solidFill>
                <a:latin typeface="Montserrat Bold"/>
              </a:endParaRPr>
            </a:p>
            <a:p>
              <a:pPr algn="l">
                <a:lnSpc>
                  <a:spcPts val="3080"/>
                </a:lnSpc>
              </a:pPr>
              <a:r>
                <a:rPr lang="en-US" sz="2200">
                  <a:solidFill>
                    <a:srgbClr val="FFFFFF"/>
                  </a:solidFill>
                  <a:latin typeface="Montserrat Bold"/>
                </a:rPr>
                <a:t>4. ANALYSE DES VENTES DE FORFAITS </a:t>
              </a:r>
            </a:p>
            <a:p>
              <a:pPr algn="l">
                <a:lnSpc>
                  <a:spcPts val="3080"/>
                </a:lnSpc>
              </a:pPr>
              <a:endParaRPr lang="en-US" sz="2200">
                <a:solidFill>
                  <a:srgbClr val="FFFFFF"/>
                </a:solidFill>
                <a:latin typeface="Montserrat Bold"/>
              </a:endParaRPr>
            </a:p>
            <a:p>
              <a:pPr algn="l">
                <a:lnSpc>
                  <a:spcPts val="3080"/>
                </a:lnSpc>
              </a:pPr>
              <a:r>
                <a:rPr lang="en-US" sz="2200">
                  <a:solidFill>
                    <a:srgbClr val="FFFFFF"/>
                  </a:solidFill>
                  <a:latin typeface="Montserrat Bold"/>
                </a:rPr>
                <a:t>5. ANALYSE DES JOURNEES DE SKI</a:t>
              </a:r>
            </a:p>
            <a:p>
              <a:pPr algn="l">
                <a:lnSpc>
                  <a:spcPts val="3080"/>
                </a:lnSpc>
              </a:pPr>
              <a:endParaRPr lang="en-US" sz="2200">
                <a:solidFill>
                  <a:srgbClr val="FFFFFF"/>
                </a:solidFill>
                <a:latin typeface="Montserrat Bold"/>
              </a:endParaRPr>
            </a:p>
            <a:p>
              <a:pPr algn="l">
                <a:lnSpc>
                  <a:spcPts val="3080"/>
                </a:lnSpc>
              </a:pPr>
              <a:r>
                <a:rPr lang="en-US" sz="2200">
                  <a:solidFill>
                    <a:srgbClr val="FFFFFF"/>
                  </a:solidFill>
                  <a:latin typeface="Montserrat Bold"/>
                </a:rPr>
                <a:t>6. ANALYSE DES RECETTES</a:t>
              </a:r>
            </a:p>
            <a:p>
              <a:pPr algn="l">
                <a:lnSpc>
                  <a:spcPts val="3080"/>
                </a:lnSpc>
              </a:pPr>
              <a:endParaRPr lang="en-US" sz="2200">
                <a:solidFill>
                  <a:srgbClr val="FFFFFF"/>
                </a:solidFill>
                <a:latin typeface="Montserrat Bold"/>
              </a:endParaRPr>
            </a:p>
            <a:p>
              <a:pPr algn="l">
                <a:lnSpc>
                  <a:spcPts val="3080"/>
                </a:lnSpc>
              </a:pPr>
              <a:r>
                <a:rPr lang="en-US" sz="2200">
                  <a:solidFill>
                    <a:srgbClr val="FFFFFF"/>
                  </a:solidFill>
                  <a:latin typeface="Montserrat Bold"/>
                </a:rPr>
                <a:t>7. BILAN</a:t>
              </a:r>
            </a:p>
            <a:p>
              <a:pPr algn="l">
                <a:lnSpc>
                  <a:spcPts val="3080"/>
                </a:lnSpc>
              </a:pPr>
              <a:endParaRPr lang="en-US" sz="2200">
                <a:solidFill>
                  <a:srgbClr val="FFFFFF"/>
                </a:solidFill>
                <a:latin typeface="Montserrat Bold"/>
              </a:endParaRPr>
            </a:p>
            <a:p>
              <a:pPr algn="l">
                <a:lnSpc>
                  <a:spcPts val="3080"/>
                </a:lnSpc>
              </a:pPr>
              <a:r>
                <a:rPr lang="en-US" sz="2200">
                  <a:solidFill>
                    <a:srgbClr val="FFFFFF"/>
                  </a:solidFill>
                  <a:latin typeface="Montserrat Bold"/>
                </a:rPr>
                <a:t>8. ANALYSE DU CALENDRIER DES VACANCES SCOLAIRES </a:t>
              </a:r>
            </a:p>
            <a:p>
              <a:pPr algn="l">
                <a:lnSpc>
                  <a:spcPts val="3360"/>
                </a:lnSpc>
              </a:pPr>
              <a:endParaRPr lang="en-US" sz="2200">
                <a:solidFill>
                  <a:srgbClr val="FFFFFF"/>
                </a:solidFill>
                <a:latin typeface="Montserrat Bold"/>
              </a:endParaRPr>
            </a:p>
          </p:txBody>
        </p:sp>
        <p:sp>
          <p:nvSpPr>
            <p:cNvPr id="10" name="TextBox 10"/>
            <p:cNvSpPr txBox="1"/>
            <p:nvPr/>
          </p:nvSpPr>
          <p:spPr>
            <a:xfrm>
              <a:off x="0" y="9168301"/>
              <a:ext cx="8727658" cy="515620"/>
            </a:xfrm>
            <a:prstGeom prst="rect">
              <a:avLst/>
            </a:prstGeom>
          </p:spPr>
          <p:txBody>
            <a:bodyPr lIns="0" tIns="0" rIns="0" bIns="0" rtlCol="0" anchor="t">
              <a:spAutoFit/>
            </a:bodyPr>
            <a:lstStyle/>
            <a:p>
              <a:pPr algn="l">
                <a:lnSpc>
                  <a:spcPts val="3360"/>
                </a:lnSpc>
              </a:pPr>
              <a:endParaRPr/>
            </a:p>
          </p:txBody>
        </p:sp>
        <p:sp>
          <p:nvSpPr>
            <p:cNvPr id="11" name="TextBox 11"/>
            <p:cNvSpPr txBox="1"/>
            <p:nvPr/>
          </p:nvSpPr>
          <p:spPr>
            <a:xfrm>
              <a:off x="0" y="10913913"/>
              <a:ext cx="8727658" cy="515620"/>
            </a:xfrm>
            <a:prstGeom prst="rect">
              <a:avLst/>
            </a:prstGeom>
          </p:spPr>
          <p:txBody>
            <a:bodyPr lIns="0" tIns="0" rIns="0" bIns="0" rtlCol="0" anchor="t">
              <a:spAutoFit/>
            </a:bodyPr>
            <a:lstStyle/>
            <a:p>
              <a:pPr algn="l">
                <a:lnSpc>
                  <a:spcPts val="3360"/>
                </a:lnSpc>
              </a:pPr>
              <a:endParaRPr/>
            </a:p>
          </p:txBody>
        </p:sp>
        <p:sp>
          <p:nvSpPr>
            <p:cNvPr id="12" name="TextBox 12"/>
            <p:cNvSpPr txBox="1"/>
            <p:nvPr/>
          </p:nvSpPr>
          <p:spPr>
            <a:xfrm>
              <a:off x="0" y="11786719"/>
              <a:ext cx="8727658" cy="515620"/>
            </a:xfrm>
            <a:prstGeom prst="rect">
              <a:avLst/>
            </a:prstGeom>
          </p:spPr>
          <p:txBody>
            <a:bodyPr lIns="0" tIns="0" rIns="0" bIns="0" rtlCol="0" anchor="t">
              <a:spAutoFit/>
            </a:bodyPr>
            <a:lstStyle/>
            <a:p>
              <a:pPr algn="l">
                <a:lnSpc>
                  <a:spcPts val="3360"/>
                </a:lnSpc>
              </a:pPr>
              <a:endParaRPr/>
            </a:p>
          </p:txBody>
        </p:sp>
        <p:sp>
          <p:nvSpPr>
            <p:cNvPr id="13" name="TextBox 13"/>
            <p:cNvSpPr txBox="1"/>
            <p:nvPr/>
          </p:nvSpPr>
          <p:spPr>
            <a:xfrm>
              <a:off x="0" y="12659525"/>
              <a:ext cx="8727658" cy="515620"/>
            </a:xfrm>
            <a:prstGeom prst="rect">
              <a:avLst/>
            </a:prstGeom>
          </p:spPr>
          <p:txBody>
            <a:bodyPr lIns="0" tIns="0" rIns="0" bIns="0" rtlCol="0" anchor="t">
              <a:spAutoFit/>
            </a:bodyPr>
            <a:lstStyle/>
            <a:p>
              <a:pPr algn="l">
                <a:lnSpc>
                  <a:spcPts val="3360"/>
                </a:lnSpc>
              </a:pPr>
              <a:endParaRPr/>
            </a:p>
          </p:txBody>
        </p:sp>
        <p:sp>
          <p:nvSpPr>
            <p:cNvPr id="14" name="TextBox 14"/>
            <p:cNvSpPr txBox="1"/>
            <p:nvPr/>
          </p:nvSpPr>
          <p:spPr>
            <a:xfrm>
              <a:off x="0" y="10041107"/>
              <a:ext cx="8727658" cy="515620"/>
            </a:xfrm>
            <a:prstGeom prst="rect">
              <a:avLst/>
            </a:prstGeom>
          </p:spPr>
          <p:txBody>
            <a:bodyPr lIns="0" tIns="0" rIns="0" bIns="0" rtlCol="0" anchor="t">
              <a:spAutoFit/>
            </a:bodyPr>
            <a:lstStyle/>
            <a:p>
              <a:pPr algn="l">
                <a:lnSpc>
                  <a:spcPts val="3360"/>
                </a:lnSpc>
              </a:pPr>
              <a:endParaRPr/>
            </a:p>
          </p:txBody>
        </p:sp>
        <p:sp>
          <p:nvSpPr>
            <p:cNvPr id="15" name="TextBox 15"/>
            <p:cNvSpPr txBox="1"/>
            <p:nvPr/>
          </p:nvSpPr>
          <p:spPr>
            <a:xfrm>
              <a:off x="0" y="13532331"/>
              <a:ext cx="8727658" cy="515620"/>
            </a:xfrm>
            <a:prstGeom prst="rect">
              <a:avLst/>
            </a:prstGeom>
          </p:spPr>
          <p:txBody>
            <a:bodyPr lIns="0" tIns="0" rIns="0" bIns="0" rtlCol="0" anchor="t">
              <a:spAutoFit/>
            </a:bodyPr>
            <a:lstStyle/>
            <a:p>
              <a:pPr algn="l">
                <a:lnSpc>
                  <a:spcPts val="3360"/>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Semi-Bold"/>
                </a:rPr>
                <a:t>HIVER 2019-2024        </a:t>
              </a:r>
            </a:p>
          </p:txBody>
        </p:sp>
      </p:gr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1232868" y="3088657"/>
            <a:ext cx="15822264" cy="2383513"/>
          </a:xfrm>
          <a:custGeom>
            <a:avLst/>
            <a:gdLst/>
            <a:ahLst/>
            <a:cxnLst/>
            <a:rect l="l" t="t" r="r" b="b"/>
            <a:pathLst>
              <a:path w="15822264" h="2383513">
                <a:moveTo>
                  <a:pt x="0" y="0"/>
                </a:moveTo>
                <a:lnTo>
                  <a:pt x="15822264" y="0"/>
                </a:lnTo>
                <a:lnTo>
                  <a:pt x="15822264" y="2383513"/>
                </a:lnTo>
                <a:lnTo>
                  <a:pt x="0" y="2383513"/>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4423805" y="60929"/>
            <a:ext cx="9440390" cy="762000"/>
          </a:xfrm>
          <a:prstGeom prst="rect">
            <a:avLst/>
          </a:prstGeom>
        </p:spPr>
        <p:txBody>
          <a:bodyPr lIns="0" tIns="0" rIns="0" bIns="0" rtlCol="0" anchor="t">
            <a:spAutoFit/>
          </a:bodyPr>
          <a:lstStyle/>
          <a:p>
            <a:pPr algn="l">
              <a:lnSpc>
                <a:spcPts val="6000"/>
              </a:lnSpc>
            </a:pPr>
            <a:r>
              <a:rPr lang="en-US" sz="5000">
                <a:solidFill>
                  <a:srgbClr val="077F94"/>
                </a:solidFill>
                <a:latin typeface="Montserrat Semi-Bold"/>
              </a:rPr>
              <a:t>Evolution du chiffre d’affaire</a:t>
            </a:r>
          </a:p>
        </p:txBody>
      </p:sp>
      <p:sp>
        <p:nvSpPr>
          <p:cNvPr id="8" name="TextBox 8"/>
          <p:cNvSpPr txBox="1"/>
          <p:nvPr/>
        </p:nvSpPr>
        <p:spPr>
          <a:xfrm>
            <a:off x="2243520" y="6680632"/>
            <a:ext cx="14811612" cy="1383823"/>
          </a:xfrm>
          <a:prstGeom prst="rect">
            <a:avLst/>
          </a:prstGeom>
        </p:spPr>
        <p:txBody>
          <a:bodyPr lIns="0" tIns="0" rIns="0" bIns="0" rtlCol="0" anchor="t">
            <a:spAutoFit/>
          </a:bodyPr>
          <a:lstStyle/>
          <a:p>
            <a:pPr algn="l">
              <a:lnSpc>
                <a:spcPts val="3726"/>
              </a:lnSpc>
            </a:pPr>
            <a:r>
              <a:rPr lang="en-US" sz="2661">
                <a:solidFill>
                  <a:srgbClr val="000000"/>
                </a:solidFill>
                <a:latin typeface="Montserrat"/>
              </a:rPr>
              <a:t>On observe cette année le meilleur chiffre d’affaire enregistré depuis 2017. Avec un CA de 4 130 416 €, le CA d’A augmente de 6,2%, soit environ 240k de plus qu’en 2023. </a:t>
            </a:r>
          </a:p>
          <a:p>
            <a:pPr algn="l">
              <a:lnSpc>
                <a:spcPts val="3726"/>
              </a:lnSpc>
            </a:pPr>
            <a:endParaRPr lang="en-US" sz="2661">
              <a:solidFill>
                <a:srgbClr val="000000"/>
              </a:solidFill>
              <a:latin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849507" cy="10287000"/>
            <a:chOff x="0" y="0"/>
            <a:chExt cx="2067360" cy="2709333"/>
          </a:xfrm>
        </p:grpSpPr>
        <p:sp>
          <p:nvSpPr>
            <p:cNvPr id="3" name="Freeform 3"/>
            <p:cNvSpPr/>
            <p:nvPr/>
          </p:nvSpPr>
          <p:spPr>
            <a:xfrm>
              <a:off x="0" y="0"/>
              <a:ext cx="2067360" cy="2709333"/>
            </a:xfrm>
            <a:custGeom>
              <a:avLst/>
              <a:gdLst/>
              <a:ahLst/>
              <a:cxnLst/>
              <a:rect l="l" t="t" r="r" b="b"/>
              <a:pathLst>
                <a:path w="2067360" h="2709333">
                  <a:moveTo>
                    <a:pt x="0" y="0"/>
                  </a:moveTo>
                  <a:lnTo>
                    <a:pt x="2067360" y="0"/>
                  </a:lnTo>
                  <a:lnTo>
                    <a:pt x="2067360"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2067360" cy="273790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6" name="Group 6"/>
          <p:cNvGrpSpPr/>
          <p:nvPr/>
        </p:nvGrpSpPr>
        <p:grpSpPr>
          <a:xfrm>
            <a:off x="602185" y="642779"/>
            <a:ext cx="6645138" cy="9471879"/>
            <a:chOff x="0" y="0"/>
            <a:chExt cx="8860184" cy="12629172"/>
          </a:xfrm>
        </p:grpSpPr>
        <p:sp>
          <p:nvSpPr>
            <p:cNvPr id="7" name="AutoShape 7"/>
            <p:cNvSpPr/>
            <p:nvPr/>
          </p:nvSpPr>
          <p:spPr>
            <a:xfrm>
              <a:off x="0" y="5184191"/>
              <a:ext cx="2066155" cy="0"/>
            </a:xfrm>
            <a:prstGeom prst="line">
              <a:avLst/>
            </a:prstGeom>
            <a:ln w="101600" cap="flat">
              <a:solidFill>
                <a:srgbClr val="FFFFFF"/>
              </a:solidFill>
              <a:prstDash val="solid"/>
              <a:headEnd type="none" w="sm" len="sm"/>
              <a:tailEnd type="none" w="sm" len="sm"/>
            </a:ln>
          </p:spPr>
          <p:txBody>
            <a:bodyPr/>
            <a:lstStyle/>
            <a:p>
              <a:endParaRPr lang="fr-FR"/>
            </a:p>
          </p:txBody>
        </p:sp>
        <p:sp>
          <p:nvSpPr>
            <p:cNvPr id="8" name="TextBox 8"/>
            <p:cNvSpPr txBox="1"/>
            <p:nvPr/>
          </p:nvSpPr>
          <p:spPr>
            <a:xfrm>
              <a:off x="0" y="0"/>
              <a:ext cx="8860180" cy="2032000"/>
            </a:xfrm>
            <a:prstGeom prst="rect">
              <a:avLst/>
            </a:prstGeom>
          </p:spPr>
          <p:txBody>
            <a:bodyPr lIns="0" tIns="0" rIns="0" bIns="0" rtlCol="0" anchor="t">
              <a:spAutoFit/>
            </a:bodyPr>
            <a:lstStyle/>
            <a:p>
              <a:pPr algn="ctr">
                <a:lnSpc>
                  <a:spcPts val="6000"/>
                </a:lnSpc>
              </a:pPr>
              <a:r>
                <a:rPr lang="en-US" sz="5000">
                  <a:solidFill>
                    <a:srgbClr val="FFFFFF"/>
                  </a:solidFill>
                  <a:latin typeface="Montserrat Bold"/>
                </a:rPr>
                <a:t>Evolution du CA produit HMV</a:t>
              </a:r>
            </a:p>
          </p:txBody>
        </p:sp>
        <p:sp>
          <p:nvSpPr>
            <p:cNvPr id="9" name="TextBox 9"/>
            <p:cNvSpPr txBox="1"/>
            <p:nvPr/>
          </p:nvSpPr>
          <p:spPr>
            <a:xfrm>
              <a:off x="0" y="2983692"/>
              <a:ext cx="8860184" cy="647700"/>
            </a:xfrm>
            <a:prstGeom prst="rect">
              <a:avLst/>
            </a:prstGeom>
          </p:spPr>
          <p:txBody>
            <a:bodyPr lIns="0" tIns="0" rIns="0" bIns="0" rtlCol="0" anchor="t">
              <a:spAutoFit/>
            </a:bodyPr>
            <a:lstStyle/>
            <a:p>
              <a:pPr algn="ctr">
                <a:lnSpc>
                  <a:spcPts val="3839"/>
                </a:lnSpc>
              </a:pPr>
              <a:r>
                <a:rPr lang="en-US" sz="3199">
                  <a:solidFill>
                    <a:srgbClr val="FFFFFF"/>
                  </a:solidFill>
                  <a:latin typeface="Montserrat Bold"/>
                </a:rPr>
                <a:t>Hivers 2017-2024</a:t>
              </a:r>
            </a:p>
          </p:txBody>
        </p:sp>
        <p:sp>
          <p:nvSpPr>
            <p:cNvPr id="10" name="TextBox 10"/>
            <p:cNvSpPr txBox="1"/>
            <p:nvPr/>
          </p:nvSpPr>
          <p:spPr>
            <a:xfrm>
              <a:off x="0" y="5407953"/>
              <a:ext cx="8860184" cy="7221220"/>
            </a:xfrm>
            <a:prstGeom prst="rect">
              <a:avLst/>
            </a:prstGeom>
          </p:spPr>
          <p:txBody>
            <a:bodyPr lIns="0" tIns="0" rIns="0" bIns="0" rtlCol="0" anchor="t">
              <a:spAutoFit/>
            </a:bodyPr>
            <a:lstStyle/>
            <a:p>
              <a:pPr algn="l">
                <a:lnSpc>
                  <a:spcPts val="3360"/>
                </a:lnSpc>
              </a:pPr>
              <a:r>
                <a:rPr lang="en-US" sz="2400">
                  <a:solidFill>
                    <a:srgbClr val="FFFFFF"/>
                  </a:solidFill>
                  <a:latin typeface="Montserrat"/>
                </a:rPr>
                <a:t>Depuis 2019, le produit HMV avec une marque forte partagée et véhiculée de tous, permet de partager le CA de la SPL. </a:t>
              </a:r>
            </a:p>
            <a:p>
              <a:pPr algn="l">
                <a:lnSpc>
                  <a:spcPts val="3360"/>
                </a:lnSpc>
              </a:pPr>
              <a:endParaRPr lang="en-US" sz="2400">
                <a:solidFill>
                  <a:srgbClr val="FFFFFF"/>
                </a:solidFill>
                <a:latin typeface="Montserrat"/>
              </a:endParaRPr>
            </a:p>
            <a:p>
              <a:pPr algn="l">
                <a:lnSpc>
                  <a:spcPts val="3360"/>
                </a:lnSpc>
              </a:pPr>
              <a:r>
                <a:rPr lang="en-US" sz="2400">
                  <a:solidFill>
                    <a:srgbClr val="FFFFFF"/>
                  </a:solidFill>
                  <a:latin typeface="Montserrat"/>
                </a:rPr>
                <a:t>Les ventes produits HMV représentaient 59% du CA alors que pour l’hiver 2023, elles représentent environ 62%. On note par ailleurs une érosion constante depuis 2019 au profit du produit domaine propre qui aujourd’hui permet de consolider 40% du CA de la SPL.</a:t>
              </a:r>
            </a:p>
            <a:p>
              <a:pPr algn="l">
                <a:lnSpc>
                  <a:spcPts val="3360"/>
                </a:lnSpc>
              </a:pPr>
              <a:endParaRPr lang="en-US" sz="2400">
                <a:solidFill>
                  <a:srgbClr val="FFFFFF"/>
                </a:solidFill>
                <a:latin typeface="Montserrat"/>
              </a:endParaRPr>
            </a:p>
            <a:p>
              <a:pPr algn="l">
                <a:lnSpc>
                  <a:spcPts val="3360"/>
                </a:lnSpc>
              </a:pPr>
              <a:endParaRPr lang="en-US" sz="2400">
                <a:solidFill>
                  <a:srgbClr val="FFFFFF"/>
                </a:solidFill>
                <a:latin typeface="Montserrat"/>
              </a:endParaRPr>
            </a:p>
          </p:txBody>
        </p:sp>
      </p:grpSp>
      <p:pic>
        <p:nvPicPr>
          <p:cNvPr id="11" name="Picture 11"/>
          <p:cNvPicPr>
            <a:picLocks noChangeAspect="1"/>
          </p:cNvPicPr>
          <p:nvPr/>
        </p:nvPicPr>
        <p:blipFill>
          <a:blip r:embed="rId4"/>
          <a:stretch>
            <a:fillRect/>
          </a:stretch>
        </p:blipFill>
        <p:spPr>
          <a:xfrm>
            <a:off x="7622027" y="28141"/>
            <a:ext cx="10749402" cy="7007871"/>
          </a:xfrm>
          <a:prstGeom prst="rect">
            <a:avLst/>
          </a:prstGeom>
        </p:spPr>
      </p:pic>
      <p:pic>
        <p:nvPicPr>
          <p:cNvPr id="12" name="Picture 12"/>
          <p:cNvPicPr>
            <a:picLocks noChangeAspect="1"/>
          </p:cNvPicPr>
          <p:nvPr/>
        </p:nvPicPr>
        <p:blipFill>
          <a:blip r:embed="rId5"/>
          <a:stretch>
            <a:fillRect/>
          </a:stretch>
        </p:blipFill>
        <p:spPr>
          <a:xfrm>
            <a:off x="7432295" y="5536867"/>
            <a:ext cx="11168249" cy="5441804"/>
          </a:xfrm>
          <a:prstGeom prst="rect">
            <a:avLst/>
          </a:prstGeom>
        </p:spPr>
      </p:pic>
      <p:sp>
        <p:nvSpPr>
          <p:cNvPr id="13" name="TextBox 13"/>
          <p:cNvSpPr txBox="1"/>
          <p:nvPr/>
        </p:nvSpPr>
        <p:spPr>
          <a:xfrm>
            <a:off x="9273664" y="3113676"/>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83.7%</a:t>
            </a:r>
          </a:p>
        </p:txBody>
      </p:sp>
      <p:sp>
        <p:nvSpPr>
          <p:cNvPr id="14" name="TextBox 14"/>
          <p:cNvSpPr txBox="1"/>
          <p:nvPr/>
        </p:nvSpPr>
        <p:spPr>
          <a:xfrm>
            <a:off x="10450677" y="3113676"/>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81.5%</a:t>
            </a:r>
          </a:p>
        </p:txBody>
      </p:sp>
      <p:sp>
        <p:nvSpPr>
          <p:cNvPr id="15" name="TextBox 15"/>
          <p:cNvSpPr txBox="1"/>
          <p:nvPr/>
        </p:nvSpPr>
        <p:spPr>
          <a:xfrm>
            <a:off x="9236117" y="5264205"/>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16.3%</a:t>
            </a:r>
          </a:p>
        </p:txBody>
      </p:sp>
      <p:sp>
        <p:nvSpPr>
          <p:cNvPr id="16" name="TextBox 16"/>
          <p:cNvSpPr txBox="1"/>
          <p:nvPr/>
        </p:nvSpPr>
        <p:spPr>
          <a:xfrm>
            <a:off x="12845533" y="2045860"/>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34.6%</a:t>
            </a:r>
          </a:p>
        </p:txBody>
      </p:sp>
      <p:sp>
        <p:nvSpPr>
          <p:cNvPr id="17" name="TextBox 17"/>
          <p:cNvSpPr txBox="1"/>
          <p:nvPr/>
        </p:nvSpPr>
        <p:spPr>
          <a:xfrm>
            <a:off x="11655906" y="4151932"/>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66.2%</a:t>
            </a:r>
          </a:p>
        </p:txBody>
      </p:sp>
      <p:sp>
        <p:nvSpPr>
          <p:cNvPr id="18" name="TextBox 18"/>
          <p:cNvSpPr txBox="1"/>
          <p:nvPr/>
        </p:nvSpPr>
        <p:spPr>
          <a:xfrm>
            <a:off x="11655906" y="1950610"/>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33.8%</a:t>
            </a:r>
          </a:p>
        </p:txBody>
      </p:sp>
      <p:sp>
        <p:nvSpPr>
          <p:cNvPr id="19" name="TextBox 19"/>
          <p:cNvSpPr txBox="1"/>
          <p:nvPr/>
        </p:nvSpPr>
        <p:spPr>
          <a:xfrm>
            <a:off x="10450677" y="5264205"/>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18.5%</a:t>
            </a:r>
          </a:p>
        </p:txBody>
      </p:sp>
      <p:sp>
        <p:nvSpPr>
          <p:cNvPr id="20" name="TextBox 20"/>
          <p:cNvSpPr txBox="1"/>
          <p:nvPr/>
        </p:nvSpPr>
        <p:spPr>
          <a:xfrm>
            <a:off x="14036402" y="4237657"/>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62.2%</a:t>
            </a:r>
          </a:p>
        </p:txBody>
      </p:sp>
      <p:sp>
        <p:nvSpPr>
          <p:cNvPr id="21" name="TextBox 21"/>
          <p:cNvSpPr txBox="1"/>
          <p:nvPr/>
        </p:nvSpPr>
        <p:spPr>
          <a:xfrm>
            <a:off x="14036402" y="2045860"/>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37.8%</a:t>
            </a:r>
          </a:p>
        </p:txBody>
      </p:sp>
      <p:sp>
        <p:nvSpPr>
          <p:cNvPr id="22" name="TextBox 22"/>
          <p:cNvSpPr txBox="1"/>
          <p:nvPr/>
        </p:nvSpPr>
        <p:spPr>
          <a:xfrm>
            <a:off x="12845533" y="4237657"/>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65.4%</a:t>
            </a:r>
          </a:p>
        </p:txBody>
      </p:sp>
      <p:sp>
        <p:nvSpPr>
          <p:cNvPr id="23" name="TextBox 23"/>
          <p:cNvSpPr txBox="1"/>
          <p:nvPr/>
        </p:nvSpPr>
        <p:spPr>
          <a:xfrm>
            <a:off x="16418142" y="2045860"/>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40.5%</a:t>
            </a:r>
          </a:p>
        </p:txBody>
      </p:sp>
      <p:sp>
        <p:nvSpPr>
          <p:cNvPr id="24" name="TextBox 24"/>
          <p:cNvSpPr txBox="1"/>
          <p:nvPr/>
        </p:nvSpPr>
        <p:spPr>
          <a:xfrm>
            <a:off x="15227272" y="2045860"/>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38.2%</a:t>
            </a:r>
          </a:p>
        </p:txBody>
      </p:sp>
      <p:sp>
        <p:nvSpPr>
          <p:cNvPr id="25" name="TextBox 25"/>
          <p:cNvSpPr txBox="1"/>
          <p:nvPr/>
        </p:nvSpPr>
        <p:spPr>
          <a:xfrm>
            <a:off x="15217739" y="4237657"/>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61.8%</a:t>
            </a:r>
          </a:p>
        </p:txBody>
      </p:sp>
      <p:sp>
        <p:nvSpPr>
          <p:cNvPr id="26" name="TextBox 26"/>
          <p:cNvSpPr txBox="1"/>
          <p:nvPr/>
        </p:nvSpPr>
        <p:spPr>
          <a:xfrm>
            <a:off x="16399075" y="4237657"/>
            <a:ext cx="1076570" cy="378333"/>
          </a:xfrm>
          <a:prstGeom prst="rect">
            <a:avLst/>
          </a:prstGeom>
        </p:spPr>
        <p:txBody>
          <a:bodyPr lIns="0" tIns="0" rIns="0" bIns="0" rtlCol="0" anchor="t">
            <a:spAutoFit/>
          </a:bodyPr>
          <a:lstStyle/>
          <a:p>
            <a:pPr algn="ctr">
              <a:lnSpc>
                <a:spcPts val="3191"/>
              </a:lnSpc>
            </a:pPr>
            <a:r>
              <a:rPr lang="en-US" sz="2279">
                <a:solidFill>
                  <a:srgbClr val="FFFFFF"/>
                </a:solidFill>
                <a:latin typeface="Open Sans Bold"/>
              </a:rPr>
              <a:t>59.5%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849507" cy="10287000"/>
            <a:chOff x="0" y="0"/>
            <a:chExt cx="2067360" cy="2709333"/>
          </a:xfrm>
        </p:grpSpPr>
        <p:sp>
          <p:nvSpPr>
            <p:cNvPr id="3" name="Freeform 3"/>
            <p:cNvSpPr/>
            <p:nvPr/>
          </p:nvSpPr>
          <p:spPr>
            <a:xfrm>
              <a:off x="0" y="0"/>
              <a:ext cx="2067360" cy="2709333"/>
            </a:xfrm>
            <a:custGeom>
              <a:avLst/>
              <a:gdLst/>
              <a:ahLst/>
              <a:cxnLst/>
              <a:rect l="l" t="t" r="r" b="b"/>
              <a:pathLst>
                <a:path w="2067360" h="2709333">
                  <a:moveTo>
                    <a:pt x="0" y="0"/>
                  </a:moveTo>
                  <a:lnTo>
                    <a:pt x="2067360" y="0"/>
                  </a:lnTo>
                  <a:lnTo>
                    <a:pt x="2067360"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2067360" cy="273790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6" name="Group 6"/>
          <p:cNvGrpSpPr/>
          <p:nvPr/>
        </p:nvGrpSpPr>
        <p:grpSpPr>
          <a:xfrm>
            <a:off x="602185" y="1079127"/>
            <a:ext cx="6645138" cy="8128746"/>
            <a:chOff x="0" y="0"/>
            <a:chExt cx="8860184" cy="10838328"/>
          </a:xfrm>
        </p:grpSpPr>
        <p:sp>
          <p:nvSpPr>
            <p:cNvPr id="7" name="AutoShape 7"/>
            <p:cNvSpPr/>
            <p:nvPr/>
          </p:nvSpPr>
          <p:spPr>
            <a:xfrm>
              <a:off x="0" y="7863746"/>
              <a:ext cx="2066155" cy="0"/>
            </a:xfrm>
            <a:prstGeom prst="line">
              <a:avLst/>
            </a:prstGeom>
            <a:ln w="101600" cap="flat">
              <a:solidFill>
                <a:srgbClr val="FFFFFF"/>
              </a:solidFill>
              <a:prstDash val="solid"/>
              <a:headEnd type="none" w="sm" len="sm"/>
              <a:tailEnd type="none" w="sm" len="sm"/>
            </a:ln>
          </p:spPr>
          <p:txBody>
            <a:bodyPr/>
            <a:lstStyle/>
            <a:p>
              <a:endParaRPr lang="fr-FR"/>
            </a:p>
          </p:txBody>
        </p:sp>
        <p:sp>
          <p:nvSpPr>
            <p:cNvPr id="8" name="TextBox 8"/>
            <p:cNvSpPr txBox="1"/>
            <p:nvPr/>
          </p:nvSpPr>
          <p:spPr>
            <a:xfrm>
              <a:off x="0" y="0"/>
              <a:ext cx="8860180" cy="4064000"/>
            </a:xfrm>
            <a:prstGeom prst="rect">
              <a:avLst/>
            </a:prstGeom>
          </p:spPr>
          <p:txBody>
            <a:bodyPr lIns="0" tIns="0" rIns="0" bIns="0" rtlCol="0" anchor="t">
              <a:spAutoFit/>
            </a:bodyPr>
            <a:lstStyle/>
            <a:p>
              <a:pPr algn="ctr">
                <a:lnSpc>
                  <a:spcPts val="6000"/>
                </a:lnSpc>
              </a:pPr>
              <a:r>
                <a:rPr lang="en-US" sz="5000">
                  <a:solidFill>
                    <a:srgbClr val="FFFFFF"/>
                  </a:solidFill>
                  <a:latin typeface="Montserrat Bold"/>
                </a:rPr>
                <a:t>Evolution des titres, des journées skieur et du chiffre d'affaires</a:t>
              </a:r>
            </a:p>
          </p:txBody>
        </p:sp>
        <p:sp>
          <p:nvSpPr>
            <p:cNvPr id="9" name="TextBox 9"/>
            <p:cNvSpPr txBox="1"/>
            <p:nvPr/>
          </p:nvSpPr>
          <p:spPr>
            <a:xfrm>
              <a:off x="0" y="5015692"/>
              <a:ext cx="8860184" cy="1295256"/>
            </a:xfrm>
            <a:prstGeom prst="rect">
              <a:avLst/>
            </a:prstGeom>
          </p:spPr>
          <p:txBody>
            <a:bodyPr lIns="0" tIns="0" rIns="0" bIns="0" rtlCol="0" anchor="t">
              <a:spAutoFit/>
            </a:bodyPr>
            <a:lstStyle/>
            <a:p>
              <a:pPr algn="ctr">
                <a:lnSpc>
                  <a:spcPts val="3839"/>
                </a:lnSpc>
              </a:pPr>
              <a:r>
                <a:rPr lang="en-US" sz="3199">
                  <a:solidFill>
                    <a:srgbClr val="FFFFFF"/>
                  </a:solidFill>
                  <a:latin typeface="Montserrat Bold"/>
                </a:rPr>
                <a:t>Hivers 2018-2024</a:t>
              </a:r>
            </a:p>
            <a:p>
              <a:pPr algn="ctr">
                <a:lnSpc>
                  <a:spcPts val="3839"/>
                </a:lnSpc>
              </a:pPr>
              <a:r>
                <a:rPr lang="en-US" sz="3199">
                  <a:solidFill>
                    <a:srgbClr val="FFFFFF"/>
                  </a:solidFill>
                  <a:latin typeface="Montserrat Bold"/>
                </a:rPr>
                <a:t>Base de 100%</a:t>
              </a:r>
            </a:p>
          </p:txBody>
        </p:sp>
        <p:sp>
          <p:nvSpPr>
            <p:cNvPr id="10" name="TextBox 10"/>
            <p:cNvSpPr txBox="1"/>
            <p:nvPr/>
          </p:nvSpPr>
          <p:spPr>
            <a:xfrm>
              <a:off x="0" y="8087508"/>
              <a:ext cx="8860184" cy="2750820"/>
            </a:xfrm>
            <a:prstGeom prst="rect">
              <a:avLst/>
            </a:prstGeom>
          </p:spPr>
          <p:txBody>
            <a:bodyPr lIns="0" tIns="0" rIns="0" bIns="0" rtlCol="0" anchor="t">
              <a:spAutoFit/>
            </a:bodyPr>
            <a:lstStyle/>
            <a:p>
              <a:pPr algn="l">
                <a:lnSpc>
                  <a:spcPts val="3360"/>
                </a:lnSpc>
              </a:pPr>
              <a:r>
                <a:rPr lang="en-US" sz="2400">
                  <a:solidFill>
                    <a:srgbClr val="FFFFFF"/>
                  </a:solidFill>
                  <a:latin typeface="Montserrat"/>
                </a:rPr>
                <a:t>Comme constaté précedemment, en 2024, les titres vendus, journées skieurs ont diminué par rapport à l’année dernière. Le CA a quant à lui augmenté de 7 pts.</a:t>
              </a:r>
            </a:p>
            <a:p>
              <a:pPr algn="l">
                <a:lnSpc>
                  <a:spcPts val="3360"/>
                </a:lnSpc>
              </a:pPr>
              <a:endParaRPr lang="en-US" sz="2400">
                <a:solidFill>
                  <a:srgbClr val="FFFFFF"/>
                </a:solidFill>
                <a:latin typeface="Montserrat"/>
              </a:endParaRPr>
            </a:p>
          </p:txBody>
        </p:sp>
      </p:grpSp>
      <p:sp>
        <p:nvSpPr>
          <p:cNvPr id="11" name="Freeform 11"/>
          <p:cNvSpPr/>
          <p:nvPr/>
        </p:nvSpPr>
        <p:spPr>
          <a:xfrm>
            <a:off x="8045899" y="2707854"/>
            <a:ext cx="10011978" cy="3523202"/>
          </a:xfrm>
          <a:custGeom>
            <a:avLst/>
            <a:gdLst/>
            <a:ahLst/>
            <a:cxnLst/>
            <a:rect l="l" t="t" r="r" b="b"/>
            <a:pathLst>
              <a:path w="10011978" h="3523202">
                <a:moveTo>
                  <a:pt x="0" y="0"/>
                </a:moveTo>
                <a:lnTo>
                  <a:pt x="10011977" y="0"/>
                </a:lnTo>
                <a:lnTo>
                  <a:pt x="10011977" y="3523202"/>
                </a:lnTo>
                <a:lnTo>
                  <a:pt x="0" y="3523202"/>
                </a:lnTo>
                <a:lnTo>
                  <a:pt x="0" y="0"/>
                </a:lnTo>
                <a:close/>
              </a:path>
            </a:pathLst>
          </a:custGeom>
          <a:blipFill>
            <a:blip r:embed="rId4"/>
            <a:stretch>
              <a:fillRect/>
            </a:stretch>
          </a:blipFill>
        </p:spPr>
        <p:txBody>
          <a:bodyPr/>
          <a:lstStyle/>
          <a:p>
            <a:endParaRPr lang="fr-FR"/>
          </a:p>
        </p:txBody>
      </p:sp>
      <p:sp>
        <p:nvSpPr>
          <p:cNvPr id="12" name="Freeform 12"/>
          <p:cNvSpPr/>
          <p:nvPr/>
        </p:nvSpPr>
        <p:spPr>
          <a:xfrm>
            <a:off x="8210868" y="7684855"/>
            <a:ext cx="9682038" cy="962680"/>
          </a:xfrm>
          <a:custGeom>
            <a:avLst/>
            <a:gdLst/>
            <a:ahLst/>
            <a:cxnLst/>
            <a:rect l="l" t="t" r="r" b="b"/>
            <a:pathLst>
              <a:path w="9682038" h="962680">
                <a:moveTo>
                  <a:pt x="0" y="0"/>
                </a:moveTo>
                <a:lnTo>
                  <a:pt x="9682039" y="0"/>
                </a:lnTo>
                <a:lnTo>
                  <a:pt x="9682039" y="962681"/>
                </a:lnTo>
                <a:lnTo>
                  <a:pt x="0" y="962681"/>
                </a:lnTo>
                <a:lnTo>
                  <a:pt x="0" y="0"/>
                </a:lnTo>
                <a:close/>
              </a:path>
            </a:pathLst>
          </a:custGeom>
          <a:blipFill>
            <a:blip r:embed="rId5"/>
            <a:stretch>
              <a:fillRect/>
            </a:stretch>
          </a:blipFill>
        </p:spPr>
        <p:txBody>
          <a:bodyPr/>
          <a:lstStyle/>
          <a:p>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4772" y="0"/>
            <a:ext cx="6917393" cy="10287000"/>
            <a:chOff x="0" y="0"/>
            <a:chExt cx="1821865" cy="2709333"/>
          </a:xfrm>
        </p:grpSpPr>
        <p:sp>
          <p:nvSpPr>
            <p:cNvPr id="3" name="Freeform 3"/>
            <p:cNvSpPr/>
            <p:nvPr/>
          </p:nvSpPr>
          <p:spPr>
            <a:xfrm>
              <a:off x="0" y="0"/>
              <a:ext cx="1821865" cy="2709333"/>
            </a:xfrm>
            <a:custGeom>
              <a:avLst/>
              <a:gdLst/>
              <a:ahLst/>
              <a:cxnLst/>
              <a:rect l="l" t="t" r="r" b="b"/>
              <a:pathLst>
                <a:path w="1821865" h="2709333">
                  <a:moveTo>
                    <a:pt x="0" y="0"/>
                  </a:moveTo>
                  <a:lnTo>
                    <a:pt x="1821865" y="0"/>
                  </a:lnTo>
                  <a:lnTo>
                    <a:pt x="1821865"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1821865" cy="273790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6" name="Group 6"/>
          <p:cNvGrpSpPr/>
          <p:nvPr/>
        </p:nvGrpSpPr>
        <p:grpSpPr>
          <a:xfrm>
            <a:off x="221358" y="2211878"/>
            <a:ext cx="6121263" cy="6675339"/>
            <a:chOff x="0" y="0"/>
            <a:chExt cx="8161684" cy="8900452"/>
          </a:xfrm>
        </p:grpSpPr>
        <p:sp>
          <p:nvSpPr>
            <p:cNvPr id="7" name="AutoShape 7"/>
            <p:cNvSpPr/>
            <p:nvPr/>
          </p:nvSpPr>
          <p:spPr>
            <a:xfrm>
              <a:off x="0" y="5184191"/>
              <a:ext cx="1903268" cy="0"/>
            </a:xfrm>
            <a:prstGeom prst="line">
              <a:avLst/>
            </a:prstGeom>
            <a:ln w="101600" cap="flat">
              <a:solidFill>
                <a:srgbClr val="FFFFFF"/>
              </a:solidFill>
              <a:prstDash val="solid"/>
              <a:headEnd type="none" w="sm" len="sm"/>
              <a:tailEnd type="none" w="sm" len="sm"/>
            </a:ln>
          </p:spPr>
          <p:txBody>
            <a:bodyPr/>
            <a:lstStyle/>
            <a:p>
              <a:endParaRPr lang="fr-FR"/>
            </a:p>
          </p:txBody>
        </p:sp>
        <p:sp>
          <p:nvSpPr>
            <p:cNvPr id="8" name="TextBox 8"/>
            <p:cNvSpPr txBox="1"/>
            <p:nvPr/>
          </p:nvSpPr>
          <p:spPr>
            <a:xfrm>
              <a:off x="0" y="0"/>
              <a:ext cx="8161681" cy="2032000"/>
            </a:xfrm>
            <a:prstGeom prst="rect">
              <a:avLst/>
            </a:prstGeom>
          </p:spPr>
          <p:txBody>
            <a:bodyPr lIns="0" tIns="0" rIns="0" bIns="0" rtlCol="0" anchor="t">
              <a:spAutoFit/>
            </a:bodyPr>
            <a:lstStyle/>
            <a:p>
              <a:pPr algn="ctr">
                <a:lnSpc>
                  <a:spcPts val="6000"/>
                </a:lnSpc>
              </a:pPr>
              <a:r>
                <a:rPr lang="en-US" sz="5000">
                  <a:solidFill>
                    <a:srgbClr val="FFFFFF"/>
                  </a:solidFill>
                  <a:latin typeface="Montserrat Bold"/>
                </a:rPr>
                <a:t>La recette moyenne </a:t>
              </a:r>
            </a:p>
          </p:txBody>
        </p:sp>
        <p:sp>
          <p:nvSpPr>
            <p:cNvPr id="9" name="TextBox 9"/>
            <p:cNvSpPr txBox="1"/>
            <p:nvPr/>
          </p:nvSpPr>
          <p:spPr>
            <a:xfrm>
              <a:off x="0" y="2983692"/>
              <a:ext cx="8161684" cy="647700"/>
            </a:xfrm>
            <a:prstGeom prst="rect">
              <a:avLst/>
            </a:prstGeom>
          </p:spPr>
          <p:txBody>
            <a:bodyPr lIns="0" tIns="0" rIns="0" bIns="0" rtlCol="0" anchor="t">
              <a:spAutoFit/>
            </a:bodyPr>
            <a:lstStyle/>
            <a:p>
              <a:pPr algn="ctr">
                <a:lnSpc>
                  <a:spcPts val="3839"/>
                </a:lnSpc>
              </a:pPr>
              <a:r>
                <a:rPr lang="en-US" sz="3199">
                  <a:solidFill>
                    <a:srgbClr val="FFFFFF"/>
                  </a:solidFill>
                  <a:latin typeface="Montserrat Bold"/>
                </a:rPr>
                <a:t>Hiver 2017-2024</a:t>
              </a:r>
            </a:p>
          </p:txBody>
        </p:sp>
        <p:sp>
          <p:nvSpPr>
            <p:cNvPr id="10" name="TextBox 10"/>
            <p:cNvSpPr txBox="1"/>
            <p:nvPr/>
          </p:nvSpPr>
          <p:spPr>
            <a:xfrm>
              <a:off x="0" y="5407953"/>
              <a:ext cx="8161684" cy="3492500"/>
            </a:xfrm>
            <a:prstGeom prst="rect">
              <a:avLst/>
            </a:prstGeom>
          </p:spPr>
          <p:txBody>
            <a:bodyPr lIns="0" tIns="0" rIns="0" bIns="0" rtlCol="0" anchor="t">
              <a:spAutoFit/>
            </a:bodyPr>
            <a:lstStyle/>
            <a:p>
              <a:pPr algn="l">
                <a:lnSpc>
                  <a:spcPts val="2940"/>
                </a:lnSpc>
              </a:pPr>
              <a:r>
                <a:rPr lang="en-US" sz="2100">
                  <a:solidFill>
                    <a:srgbClr val="FFFFFF"/>
                  </a:solidFill>
                  <a:latin typeface="Montserrat Bold"/>
                </a:rPr>
                <a:t>La recette moyenne augmente cette année de 2,3 pt par rapport à l’hiver 2023.</a:t>
              </a:r>
            </a:p>
            <a:p>
              <a:pPr algn="l">
                <a:lnSpc>
                  <a:spcPts val="2940"/>
                </a:lnSpc>
              </a:pPr>
              <a:endParaRPr lang="en-US" sz="2100">
                <a:solidFill>
                  <a:srgbClr val="FFFFFF"/>
                </a:solidFill>
                <a:latin typeface="Montserrat Bold"/>
              </a:endParaRPr>
            </a:p>
            <a:p>
              <a:pPr algn="l">
                <a:lnSpc>
                  <a:spcPts val="2940"/>
                </a:lnSpc>
              </a:pPr>
              <a:r>
                <a:rPr lang="en-US" sz="2100">
                  <a:solidFill>
                    <a:srgbClr val="FFFFFF"/>
                  </a:solidFill>
                  <a:latin typeface="Montserrat Bold"/>
                </a:rPr>
                <a:t>Le coût de la dégressivité diminue</a:t>
              </a:r>
            </a:p>
            <a:p>
              <a:pPr algn="l">
                <a:lnSpc>
                  <a:spcPts val="2940"/>
                </a:lnSpc>
              </a:pPr>
              <a:r>
                <a:rPr lang="en-US" sz="2100">
                  <a:solidFill>
                    <a:srgbClr val="FFFFFF"/>
                  </a:solidFill>
                  <a:latin typeface="Montserrat Bold"/>
                </a:rPr>
                <a:t>de 0,2 pt par rapport à 2023.</a:t>
              </a:r>
            </a:p>
            <a:p>
              <a:pPr algn="l">
                <a:lnSpc>
                  <a:spcPts val="2940"/>
                </a:lnSpc>
              </a:pPr>
              <a:r>
                <a:rPr lang="en-US" sz="2100">
                  <a:solidFill>
                    <a:srgbClr val="FFFFFF"/>
                  </a:solidFill>
                  <a:latin typeface="Montserrat Bold"/>
                </a:rPr>
                <a:t>Les conditions commerciales de 0,4 pts. </a:t>
              </a:r>
            </a:p>
            <a:p>
              <a:pPr algn="l">
                <a:lnSpc>
                  <a:spcPts val="3360"/>
                </a:lnSpc>
              </a:pPr>
              <a:endParaRPr lang="en-US" sz="2100">
                <a:solidFill>
                  <a:srgbClr val="FFFFFF"/>
                </a:solidFill>
                <a:latin typeface="Montserrat Bold"/>
              </a:endParaRPr>
            </a:p>
          </p:txBody>
        </p:sp>
      </p:grpSp>
      <p:pic>
        <p:nvPicPr>
          <p:cNvPr id="11" name="Picture 11"/>
          <p:cNvPicPr>
            <a:picLocks noChangeAspect="1"/>
          </p:cNvPicPr>
          <p:nvPr/>
        </p:nvPicPr>
        <p:blipFill>
          <a:blip r:embed="rId4"/>
          <a:stretch>
            <a:fillRect/>
          </a:stretch>
        </p:blipFill>
        <p:spPr>
          <a:xfrm>
            <a:off x="5923655" y="259162"/>
            <a:ext cx="12702161" cy="9089054"/>
          </a:xfrm>
          <a:prstGeom prst="rect">
            <a:avLst/>
          </a:prstGeom>
        </p:spPr>
      </p:pic>
      <p:sp>
        <p:nvSpPr>
          <p:cNvPr id="12" name="TextBox 12"/>
          <p:cNvSpPr txBox="1"/>
          <p:nvPr/>
        </p:nvSpPr>
        <p:spPr>
          <a:xfrm>
            <a:off x="8390156" y="4672058"/>
            <a:ext cx="9361318" cy="404397"/>
          </a:xfrm>
          <a:prstGeom prst="rect">
            <a:avLst/>
          </a:prstGeom>
        </p:spPr>
        <p:txBody>
          <a:bodyPr lIns="0" tIns="0" rIns="0" bIns="0" rtlCol="0" anchor="t">
            <a:spAutoFit/>
          </a:bodyPr>
          <a:lstStyle/>
          <a:p>
            <a:pPr algn="l">
              <a:lnSpc>
                <a:spcPts val="3435"/>
              </a:lnSpc>
            </a:pPr>
            <a:r>
              <a:rPr lang="en-US" sz="2453">
                <a:solidFill>
                  <a:srgbClr val="FFFFFF"/>
                </a:solidFill>
                <a:latin typeface="Open Sans Bold"/>
              </a:rPr>
              <a:t> 37,6         34,7         33,1           32             31            29             28</a:t>
            </a:r>
          </a:p>
        </p:txBody>
      </p:sp>
      <p:sp>
        <p:nvSpPr>
          <p:cNvPr id="13" name="TextBox 13"/>
          <p:cNvSpPr txBox="1"/>
          <p:nvPr/>
        </p:nvSpPr>
        <p:spPr>
          <a:xfrm>
            <a:off x="8390156" y="5925564"/>
            <a:ext cx="9361318" cy="398625"/>
          </a:xfrm>
          <a:prstGeom prst="rect">
            <a:avLst/>
          </a:prstGeom>
        </p:spPr>
        <p:txBody>
          <a:bodyPr lIns="0" tIns="0" rIns="0" bIns="0" rtlCol="0" anchor="t">
            <a:spAutoFit/>
          </a:bodyPr>
          <a:lstStyle/>
          <a:p>
            <a:pPr algn="l">
              <a:lnSpc>
                <a:spcPts val="3228"/>
              </a:lnSpc>
            </a:pPr>
            <a:r>
              <a:rPr lang="en-US" sz="2306">
                <a:solidFill>
                  <a:srgbClr val="FFFFFF"/>
                </a:solidFill>
                <a:latin typeface="Open Sans Bold"/>
              </a:rPr>
              <a:t>  -4,6           -4,4           -4,2           -4,6           -4,5           -3,8           -3,6</a:t>
            </a:r>
          </a:p>
        </p:txBody>
      </p:sp>
      <p:sp>
        <p:nvSpPr>
          <p:cNvPr id="14" name="TextBox 14"/>
          <p:cNvSpPr txBox="1"/>
          <p:nvPr/>
        </p:nvSpPr>
        <p:spPr>
          <a:xfrm>
            <a:off x="9586194" y="6743289"/>
            <a:ext cx="1076570" cy="378333"/>
          </a:xfrm>
          <a:prstGeom prst="rect">
            <a:avLst/>
          </a:prstGeom>
        </p:spPr>
        <p:txBody>
          <a:bodyPr lIns="0" tIns="0" rIns="0" bIns="0" rtlCol="0" anchor="t">
            <a:spAutoFit/>
          </a:bodyPr>
          <a:lstStyle/>
          <a:p>
            <a:pPr algn="ctr">
              <a:lnSpc>
                <a:spcPts val="3191"/>
              </a:lnSpc>
            </a:pPr>
            <a:r>
              <a:rPr lang="en-US" sz="2279">
                <a:solidFill>
                  <a:srgbClr val="000000"/>
                </a:solidFill>
                <a:latin typeface="Open Sans Bold"/>
              </a:rPr>
              <a:t>-10,2</a:t>
            </a:r>
          </a:p>
        </p:txBody>
      </p:sp>
      <p:sp>
        <p:nvSpPr>
          <p:cNvPr id="15" name="TextBox 15"/>
          <p:cNvSpPr txBox="1"/>
          <p:nvPr/>
        </p:nvSpPr>
        <p:spPr>
          <a:xfrm>
            <a:off x="11100913" y="6701692"/>
            <a:ext cx="864293" cy="378333"/>
          </a:xfrm>
          <a:prstGeom prst="rect">
            <a:avLst/>
          </a:prstGeom>
        </p:spPr>
        <p:txBody>
          <a:bodyPr lIns="0" tIns="0" rIns="0" bIns="0" rtlCol="0" anchor="t">
            <a:spAutoFit/>
          </a:bodyPr>
          <a:lstStyle/>
          <a:p>
            <a:pPr algn="ctr">
              <a:lnSpc>
                <a:spcPts val="3191"/>
              </a:lnSpc>
            </a:pPr>
            <a:r>
              <a:rPr lang="en-US" sz="2279">
                <a:solidFill>
                  <a:srgbClr val="000000"/>
                </a:solidFill>
                <a:latin typeface="Open Sans Bold"/>
              </a:rPr>
              <a:t>-9,5</a:t>
            </a:r>
          </a:p>
        </p:txBody>
      </p:sp>
      <p:sp>
        <p:nvSpPr>
          <p:cNvPr id="16" name="TextBox 16"/>
          <p:cNvSpPr txBox="1"/>
          <p:nvPr/>
        </p:nvSpPr>
        <p:spPr>
          <a:xfrm>
            <a:off x="12471272" y="6701692"/>
            <a:ext cx="864293" cy="378333"/>
          </a:xfrm>
          <a:prstGeom prst="rect">
            <a:avLst/>
          </a:prstGeom>
        </p:spPr>
        <p:txBody>
          <a:bodyPr lIns="0" tIns="0" rIns="0" bIns="0" rtlCol="0" anchor="t">
            <a:spAutoFit/>
          </a:bodyPr>
          <a:lstStyle/>
          <a:p>
            <a:pPr algn="ctr">
              <a:lnSpc>
                <a:spcPts val="3191"/>
              </a:lnSpc>
            </a:pPr>
            <a:r>
              <a:rPr lang="en-US" sz="2279">
                <a:solidFill>
                  <a:srgbClr val="000000"/>
                </a:solidFill>
                <a:latin typeface="Open Sans Bold"/>
              </a:rPr>
              <a:t>-9,2</a:t>
            </a:r>
          </a:p>
        </p:txBody>
      </p:sp>
      <p:sp>
        <p:nvSpPr>
          <p:cNvPr id="17" name="TextBox 17"/>
          <p:cNvSpPr txBox="1"/>
          <p:nvPr/>
        </p:nvSpPr>
        <p:spPr>
          <a:xfrm>
            <a:off x="13773818" y="6673117"/>
            <a:ext cx="864293" cy="378333"/>
          </a:xfrm>
          <a:prstGeom prst="rect">
            <a:avLst/>
          </a:prstGeom>
        </p:spPr>
        <p:txBody>
          <a:bodyPr lIns="0" tIns="0" rIns="0" bIns="0" rtlCol="0" anchor="t">
            <a:spAutoFit/>
          </a:bodyPr>
          <a:lstStyle/>
          <a:p>
            <a:pPr algn="ctr">
              <a:lnSpc>
                <a:spcPts val="3191"/>
              </a:lnSpc>
            </a:pPr>
            <a:r>
              <a:rPr lang="en-US" sz="2279">
                <a:solidFill>
                  <a:srgbClr val="000000"/>
                </a:solidFill>
                <a:latin typeface="Open Sans Bold"/>
              </a:rPr>
              <a:t>-8,7</a:t>
            </a:r>
          </a:p>
        </p:txBody>
      </p:sp>
      <p:sp>
        <p:nvSpPr>
          <p:cNvPr id="18" name="TextBox 18"/>
          <p:cNvSpPr txBox="1"/>
          <p:nvPr/>
        </p:nvSpPr>
        <p:spPr>
          <a:xfrm>
            <a:off x="15112706" y="6625492"/>
            <a:ext cx="864293" cy="378333"/>
          </a:xfrm>
          <a:prstGeom prst="rect">
            <a:avLst/>
          </a:prstGeom>
        </p:spPr>
        <p:txBody>
          <a:bodyPr lIns="0" tIns="0" rIns="0" bIns="0" rtlCol="0" anchor="t">
            <a:spAutoFit/>
          </a:bodyPr>
          <a:lstStyle/>
          <a:p>
            <a:pPr algn="ctr">
              <a:lnSpc>
                <a:spcPts val="3191"/>
              </a:lnSpc>
            </a:pPr>
            <a:r>
              <a:rPr lang="en-US" sz="2279">
                <a:solidFill>
                  <a:srgbClr val="000000"/>
                </a:solidFill>
                <a:latin typeface="Open Sans Bold"/>
              </a:rPr>
              <a:t>-8,4</a:t>
            </a:r>
          </a:p>
        </p:txBody>
      </p:sp>
      <p:sp>
        <p:nvSpPr>
          <p:cNvPr id="19" name="TextBox 19"/>
          <p:cNvSpPr txBox="1"/>
          <p:nvPr/>
        </p:nvSpPr>
        <p:spPr>
          <a:xfrm>
            <a:off x="6632848" y="8826556"/>
            <a:ext cx="11251976" cy="431798"/>
          </a:xfrm>
          <a:prstGeom prst="rect">
            <a:avLst/>
          </a:prstGeom>
        </p:spPr>
        <p:txBody>
          <a:bodyPr lIns="0" tIns="0" rIns="0" bIns="0" rtlCol="0" anchor="t">
            <a:spAutoFit/>
          </a:bodyPr>
          <a:lstStyle/>
          <a:p>
            <a:pPr algn="l">
              <a:lnSpc>
                <a:spcPts val="3500"/>
              </a:lnSpc>
            </a:pPr>
            <a:r>
              <a:rPr lang="en-US" sz="2500">
                <a:solidFill>
                  <a:srgbClr val="000000"/>
                </a:solidFill>
                <a:latin typeface="Open Sans Bold"/>
              </a:rPr>
              <a:t>Recette :      22,3         20           19,4         18,1        17,8         16,8          16   </a:t>
            </a:r>
          </a:p>
        </p:txBody>
      </p:sp>
      <p:sp>
        <p:nvSpPr>
          <p:cNvPr id="20" name="TextBox 20"/>
          <p:cNvSpPr txBox="1"/>
          <p:nvPr/>
        </p:nvSpPr>
        <p:spPr>
          <a:xfrm>
            <a:off x="16462773" y="6625492"/>
            <a:ext cx="864293" cy="378333"/>
          </a:xfrm>
          <a:prstGeom prst="rect">
            <a:avLst/>
          </a:prstGeom>
        </p:spPr>
        <p:txBody>
          <a:bodyPr lIns="0" tIns="0" rIns="0" bIns="0" rtlCol="0" anchor="t">
            <a:spAutoFit/>
          </a:bodyPr>
          <a:lstStyle/>
          <a:p>
            <a:pPr algn="ctr">
              <a:lnSpc>
                <a:spcPts val="3191"/>
              </a:lnSpc>
            </a:pPr>
            <a:r>
              <a:rPr lang="en-US" sz="2279">
                <a:solidFill>
                  <a:srgbClr val="000000"/>
                </a:solidFill>
                <a:latin typeface="Open Sans Bold"/>
              </a:rPr>
              <a:t>-8,4</a:t>
            </a:r>
          </a:p>
        </p:txBody>
      </p:sp>
      <p:sp>
        <p:nvSpPr>
          <p:cNvPr id="21" name="TextBox 21"/>
          <p:cNvSpPr txBox="1"/>
          <p:nvPr/>
        </p:nvSpPr>
        <p:spPr>
          <a:xfrm>
            <a:off x="8221582" y="6786083"/>
            <a:ext cx="1076570" cy="378333"/>
          </a:xfrm>
          <a:prstGeom prst="rect">
            <a:avLst/>
          </a:prstGeom>
        </p:spPr>
        <p:txBody>
          <a:bodyPr lIns="0" tIns="0" rIns="0" bIns="0" rtlCol="0" anchor="t">
            <a:spAutoFit/>
          </a:bodyPr>
          <a:lstStyle/>
          <a:p>
            <a:pPr algn="ctr">
              <a:lnSpc>
                <a:spcPts val="3191"/>
              </a:lnSpc>
            </a:pPr>
            <a:r>
              <a:rPr lang="en-US" sz="2279">
                <a:solidFill>
                  <a:srgbClr val="000000"/>
                </a:solidFill>
                <a:latin typeface="Open Sans Bold"/>
              </a:rPr>
              <a:t>-10,6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189848" cy="10287000"/>
            <a:chOff x="0" y="0"/>
            <a:chExt cx="2156997" cy="2709333"/>
          </a:xfrm>
        </p:grpSpPr>
        <p:sp>
          <p:nvSpPr>
            <p:cNvPr id="3" name="Freeform 3"/>
            <p:cNvSpPr/>
            <p:nvPr/>
          </p:nvSpPr>
          <p:spPr>
            <a:xfrm>
              <a:off x="0" y="0"/>
              <a:ext cx="2156997" cy="2709333"/>
            </a:xfrm>
            <a:custGeom>
              <a:avLst/>
              <a:gdLst/>
              <a:ahLst/>
              <a:cxnLst/>
              <a:rect l="l" t="t" r="r" b="b"/>
              <a:pathLst>
                <a:path w="2156997" h="2709333">
                  <a:moveTo>
                    <a:pt x="0" y="0"/>
                  </a:moveTo>
                  <a:lnTo>
                    <a:pt x="2156997" y="0"/>
                  </a:lnTo>
                  <a:lnTo>
                    <a:pt x="2156997"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2156997" cy="273790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6" name="Group 6"/>
          <p:cNvGrpSpPr/>
          <p:nvPr/>
        </p:nvGrpSpPr>
        <p:grpSpPr>
          <a:xfrm>
            <a:off x="602185" y="1976328"/>
            <a:ext cx="6948249" cy="6623279"/>
            <a:chOff x="0" y="0"/>
            <a:chExt cx="9264332" cy="8831039"/>
          </a:xfrm>
        </p:grpSpPr>
        <p:sp>
          <p:nvSpPr>
            <p:cNvPr id="7" name="AutoShape 7"/>
            <p:cNvSpPr/>
            <p:nvPr/>
          </p:nvSpPr>
          <p:spPr>
            <a:xfrm>
              <a:off x="0" y="4677022"/>
              <a:ext cx="2160401" cy="0"/>
            </a:xfrm>
            <a:prstGeom prst="line">
              <a:avLst/>
            </a:prstGeom>
            <a:ln w="106234" cap="flat">
              <a:solidFill>
                <a:srgbClr val="FFFFFF"/>
              </a:solidFill>
              <a:prstDash val="solid"/>
              <a:headEnd type="none" w="sm" len="sm"/>
              <a:tailEnd type="none" w="sm" len="sm"/>
            </a:ln>
          </p:spPr>
          <p:txBody>
            <a:bodyPr/>
            <a:lstStyle/>
            <a:p>
              <a:endParaRPr lang="fr-FR"/>
            </a:p>
          </p:txBody>
        </p:sp>
        <p:sp>
          <p:nvSpPr>
            <p:cNvPr id="8" name="TextBox 8"/>
            <p:cNvSpPr txBox="1"/>
            <p:nvPr/>
          </p:nvSpPr>
          <p:spPr>
            <a:xfrm>
              <a:off x="0" y="0"/>
              <a:ext cx="9264328" cy="1593516"/>
            </a:xfrm>
            <a:prstGeom prst="rect">
              <a:avLst/>
            </a:prstGeom>
          </p:spPr>
          <p:txBody>
            <a:bodyPr lIns="0" tIns="0" rIns="0" bIns="0" rtlCol="0" anchor="t">
              <a:spAutoFit/>
            </a:bodyPr>
            <a:lstStyle/>
            <a:p>
              <a:pPr algn="ctr">
                <a:lnSpc>
                  <a:spcPts val="4768"/>
                </a:lnSpc>
              </a:pPr>
              <a:r>
                <a:rPr lang="en-US" sz="3973">
                  <a:solidFill>
                    <a:srgbClr val="FFFFFF"/>
                  </a:solidFill>
                  <a:latin typeface="Montserrat Bold"/>
                </a:rPr>
                <a:t>La recette moyenne par périodes commerciales</a:t>
              </a:r>
            </a:p>
          </p:txBody>
        </p:sp>
        <p:sp>
          <p:nvSpPr>
            <p:cNvPr id="9" name="TextBox 9"/>
            <p:cNvSpPr txBox="1"/>
            <p:nvPr/>
          </p:nvSpPr>
          <p:spPr>
            <a:xfrm>
              <a:off x="0" y="2588618"/>
              <a:ext cx="9264332" cy="464775"/>
            </a:xfrm>
            <a:prstGeom prst="rect">
              <a:avLst/>
            </a:prstGeom>
          </p:spPr>
          <p:txBody>
            <a:bodyPr lIns="0" tIns="0" rIns="0" bIns="0" rtlCol="0" anchor="t">
              <a:spAutoFit/>
            </a:bodyPr>
            <a:lstStyle/>
            <a:p>
              <a:pPr algn="ctr">
                <a:lnSpc>
                  <a:spcPts val="2760"/>
                </a:lnSpc>
              </a:pPr>
              <a:r>
                <a:rPr lang="en-US" sz="2300">
                  <a:solidFill>
                    <a:srgbClr val="FFFFFF"/>
                  </a:solidFill>
                  <a:latin typeface="Montserrat Bold"/>
                </a:rPr>
                <a:t>Hiver 2018-2024</a:t>
              </a:r>
            </a:p>
          </p:txBody>
        </p:sp>
        <p:sp>
          <p:nvSpPr>
            <p:cNvPr id="10" name="TextBox 10"/>
            <p:cNvSpPr txBox="1"/>
            <p:nvPr/>
          </p:nvSpPr>
          <p:spPr>
            <a:xfrm>
              <a:off x="0" y="4912728"/>
              <a:ext cx="9264332" cy="3918311"/>
            </a:xfrm>
            <a:prstGeom prst="rect">
              <a:avLst/>
            </a:prstGeom>
          </p:spPr>
          <p:txBody>
            <a:bodyPr lIns="0" tIns="0" rIns="0" bIns="0" rtlCol="0" anchor="t">
              <a:spAutoFit/>
            </a:bodyPr>
            <a:lstStyle/>
            <a:p>
              <a:pPr algn="just">
                <a:lnSpc>
                  <a:spcPts val="2634"/>
                </a:lnSpc>
              </a:pPr>
              <a:r>
                <a:rPr lang="en-US" sz="1882">
                  <a:solidFill>
                    <a:srgbClr val="FFFFFF"/>
                  </a:solidFill>
                  <a:latin typeface="Montserrat"/>
                </a:rPr>
                <a:t>Cette année la recette moyenne augmente sur l’ensemble des périodes commerciales à l’exception des vacances d’avril où elle diminue de 66% par rapport à l’année dernière. </a:t>
              </a:r>
            </a:p>
            <a:p>
              <a:pPr algn="just">
                <a:lnSpc>
                  <a:spcPts val="2634"/>
                </a:lnSpc>
              </a:pPr>
              <a:endParaRPr lang="en-US" sz="1882">
                <a:solidFill>
                  <a:srgbClr val="FFFFFF"/>
                </a:solidFill>
                <a:latin typeface="Montserrat"/>
              </a:endParaRPr>
            </a:p>
            <a:p>
              <a:pPr algn="just">
                <a:lnSpc>
                  <a:spcPts val="2634"/>
                </a:lnSpc>
              </a:pPr>
              <a:endParaRPr lang="en-US" sz="1882">
                <a:solidFill>
                  <a:srgbClr val="FFFFFF"/>
                </a:solidFill>
                <a:latin typeface="Montserrat"/>
              </a:endParaRPr>
            </a:p>
            <a:p>
              <a:pPr algn="just">
                <a:lnSpc>
                  <a:spcPts val="2634"/>
                </a:lnSpc>
              </a:pPr>
              <a:r>
                <a:rPr lang="en-US" sz="1882">
                  <a:solidFill>
                    <a:srgbClr val="FFFFFF"/>
                  </a:solidFill>
                  <a:latin typeface="Montserrat"/>
                </a:rPr>
                <a:t>La période où la recette moyenne est la plus élévée est les vacances d’hiver.</a:t>
              </a:r>
            </a:p>
            <a:p>
              <a:pPr algn="just">
                <a:lnSpc>
                  <a:spcPts val="2634"/>
                </a:lnSpc>
              </a:pPr>
              <a:endParaRPr lang="en-US" sz="1882">
                <a:solidFill>
                  <a:srgbClr val="FFFFFF"/>
                </a:solidFill>
                <a:latin typeface="Montserrat"/>
              </a:endParaRPr>
            </a:p>
          </p:txBody>
        </p:sp>
      </p:grpSp>
      <p:pic>
        <p:nvPicPr>
          <p:cNvPr id="11" name="Picture 11"/>
          <p:cNvPicPr>
            <a:picLocks noChangeAspect="1"/>
          </p:cNvPicPr>
          <p:nvPr/>
        </p:nvPicPr>
        <p:blipFill>
          <a:blip r:embed="rId4"/>
          <a:stretch>
            <a:fillRect/>
          </a:stretch>
        </p:blipFill>
        <p:spPr>
          <a:xfrm>
            <a:off x="8853166" y="488776"/>
            <a:ext cx="8836350" cy="7580267"/>
          </a:xfrm>
          <a:prstGeom prst="rect">
            <a:avLst/>
          </a:prstGeom>
        </p:spPr>
      </p:pic>
      <p:sp>
        <p:nvSpPr>
          <p:cNvPr id="12" name="Freeform 12"/>
          <p:cNvSpPr/>
          <p:nvPr/>
        </p:nvSpPr>
        <p:spPr>
          <a:xfrm>
            <a:off x="8872709" y="7778735"/>
            <a:ext cx="8797262" cy="1641743"/>
          </a:xfrm>
          <a:custGeom>
            <a:avLst/>
            <a:gdLst/>
            <a:ahLst/>
            <a:cxnLst/>
            <a:rect l="l" t="t" r="r" b="b"/>
            <a:pathLst>
              <a:path w="8797262" h="1641743">
                <a:moveTo>
                  <a:pt x="0" y="0"/>
                </a:moveTo>
                <a:lnTo>
                  <a:pt x="8797262" y="0"/>
                </a:lnTo>
                <a:lnTo>
                  <a:pt x="8797262" y="1641743"/>
                </a:lnTo>
                <a:lnTo>
                  <a:pt x="0" y="1641743"/>
                </a:lnTo>
                <a:lnTo>
                  <a:pt x="0" y="0"/>
                </a:lnTo>
                <a:close/>
              </a:path>
            </a:pathLst>
          </a:custGeom>
          <a:blipFill>
            <a:blip r:embed="rId5"/>
            <a:stretch>
              <a:fillRect/>
            </a:stretch>
          </a:blipFill>
        </p:spPr>
        <p:txBody>
          <a:bodyPr/>
          <a:lstStyle/>
          <a:p>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Semi-Bold"/>
                </a:rPr>
                <a:t>HIVER 2019-2024        </a:t>
              </a:r>
            </a:p>
          </p:txBody>
        </p:sp>
      </p:gr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2723194" y="2159127"/>
            <a:ext cx="12841611" cy="3854259"/>
          </a:xfrm>
          <a:custGeom>
            <a:avLst/>
            <a:gdLst/>
            <a:ahLst/>
            <a:cxnLst/>
            <a:rect l="l" t="t" r="r" b="b"/>
            <a:pathLst>
              <a:path w="12841611" h="3854259">
                <a:moveTo>
                  <a:pt x="0" y="0"/>
                </a:moveTo>
                <a:lnTo>
                  <a:pt x="12841612" y="0"/>
                </a:lnTo>
                <a:lnTo>
                  <a:pt x="12841612" y="3854259"/>
                </a:lnTo>
                <a:lnTo>
                  <a:pt x="0" y="3854259"/>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2610035" y="0"/>
            <a:ext cx="13067930" cy="1371600"/>
          </a:xfrm>
          <a:prstGeom prst="rect">
            <a:avLst/>
          </a:prstGeom>
        </p:spPr>
        <p:txBody>
          <a:bodyPr lIns="0" tIns="0" rIns="0" bIns="0" rtlCol="0" anchor="t">
            <a:spAutoFit/>
          </a:bodyPr>
          <a:lstStyle/>
          <a:p>
            <a:pPr algn="ctr">
              <a:lnSpc>
                <a:spcPts val="5400"/>
              </a:lnSpc>
            </a:pPr>
            <a:r>
              <a:rPr lang="en-US" sz="4500">
                <a:solidFill>
                  <a:srgbClr val="077F94"/>
                </a:solidFill>
                <a:latin typeface="Montserrat Semi-Bold"/>
              </a:rPr>
              <a:t>Raisons des variations du chiffre d'affaires et du nombre de journées skieurs</a:t>
            </a:r>
          </a:p>
        </p:txBody>
      </p:sp>
      <p:sp>
        <p:nvSpPr>
          <p:cNvPr id="8" name="TextBox 8"/>
          <p:cNvSpPr txBox="1"/>
          <p:nvPr/>
        </p:nvSpPr>
        <p:spPr>
          <a:xfrm>
            <a:off x="1050491" y="6762813"/>
            <a:ext cx="16187019" cy="1653540"/>
          </a:xfrm>
          <a:prstGeom prst="rect">
            <a:avLst/>
          </a:prstGeom>
        </p:spPr>
        <p:txBody>
          <a:bodyPr lIns="0" tIns="0" rIns="0" bIns="0" rtlCol="0" anchor="t">
            <a:spAutoFit/>
          </a:bodyPr>
          <a:lstStyle/>
          <a:p>
            <a:pPr algn="l">
              <a:lnSpc>
                <a:spcPts val="3360"/>
              </a:lnSpc>
            </a:pPr>
            <a:r>
              <a:rPr lang="en-US" sz="2400">
                <a:solidFill>
                  <a:srgbClr val="000000"/>
                </a:solidFill>
                <a:latin typeface="Montserrat"/>
              </a:rPr>
              <a:t>La hausse du chiffre d’affaires s’explique par hausse de la recette moyenne, en revanche la baisse de journées skieurs diminue celui-ci.</a:t>
            </a:r>
          </a:p>
          <a:p>
            <a:pPr algn="l">
              <a:lnSpc>
                <a:spcPts val="3360"/>
              </a:lnSpc>
            </a:pPr>
            <a:endParaRPr lang="en-US" sz="2400">
              <a:solidFill>
                <a:srgbClr val="000000"/>
              </a:solidFill>
              <a:latin typeface="Montserrat"/>
            </a:endParaRPr>
          </a:p>
          <a:p>
            <a:pPr algn="l">
              <a:lnSpc>
                <a:spcPts val="3360"/>
              </a:lnSpc>
            </a:pPr>
            <a:endParaRPr lang="en-US" sz="2400">
              <a:solidFill>
                <a:srgbClr val="000000"/>
              </a:solidFill>
              <a:latin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553" y="1969503"/>
            <a:ext cx="4358081" cy="2542214"/>
          </a:xfrm>
          <a:prstGeom prst="rect">
            <a:avLst/>
          </a:prstGeom>
        </p:spPr>
      </p:pic>
      <p:sp>
        <p:nvSpPr>
          <p:cNvPr id="3" name="TextBox 3"/>
          <p:cNvSpPr txBox="1"/>
          <p:nvPr/>
        </p:nvSpPr>
        <p:spPr>
          <a:xfrm>
            <a:off x="2319823" y="100616"/>
            <a:ext cx="13464590" cy="720725"/>
          </a:xfrm>
          <a:prstGeom prst="rect">
            <a:avLst/>
          </a:prstGeom>
        </p:spPr>
        <p:txBody>
          <a:bodyPr lIns="0" tIns="0" rIns="0" bIns="0" rtlCol="0" anchor="t">
            <a:spAutoFit/>
          </a:bodyPr>
          <a:lstStyle/>
          <a:p>
            <a:pPr marL="0" lvl="0" indent="0" algn="ctr">
              <a:lnSpc>
                <a:spcPts val="5500"/>
              </a:lnSpc>
            </a:pPr>
            <a:r>
              <a:rPr lang="en-US" sz="5000">
                <a:solidFill>
                  <a:srgbClr val="FFFFFF"/>
                </a:solidFill>
                <a:latin typeface="Roboto Bold"/>
              </a:rPr>
              <a:t>Evolution du rendement tarifaire</a:t>
            </a:r>
          </a:p>
        </p:txBody>
      </p:sp>
      <p:sp>
        <p:nvSpPr>
          <p:cNvPr id="4" name="TextBox 4"/>
          <p:cNvSpPr txBox="1"/>
          <p:nvPr/>
        </p:nvSpPr>
        <p:spPr>
          <a:xfrm>
            <a:off x="2171487" y="793750"/>
            <a:ext cx="13464590" cy="422275"/>
          </a:xfrm>
          <a:prstGeom prst="rect">
            <a:avLst/>
          </a:prstGeom>
        </p:spPr>
        <p:txBody>
          <a:bodyPr lIns="0" tIns="0" rIns="0" bIns="0" rtlCol="0" anchor="t">
            <a:spAutoFit/>
          </a:bodyPr>
          <a:lstStyle/>
          <a:p>
            <a:pPr marL="0" lvl="0" indent="0" algn="ctr">
              <a:lnSpc>
                <a:spcPts val="3499"/>
              </a:lnSpc>
              <a:spcBef>
                <a:spcPct val="0"/>
              </a:spcBef>
            </a:pPr>
            <a:r>
              <a:rPr lang="en-US" sz="2499">
                <a:solidFill>
                  <a:srgbClr val="FFFFFF"/>
                </a:solidFill>
                <a:latin typeface="Roboto"/>
              </a:rPr>
              <a:t>Recette moyenne / Tarif de base</a:t>
            </a:r>
          </a:p>
        </p:txBody>
      </p:sp>
      <p:pic>
        <p:nvPicPr>
          <p:cNvPr id="5" name="Picture 5"/>
          <p:cNvPicPr>
            <a:picLocks noChangeAspect="1"/>
          </p:cNvPicPr>
          <p:nvPr/>
        </p:nvPicPr>
        <p:blipFill>
          <a:blip r:embed="rId3"/>
          <a:stretch>
            <a:fillRect/>
          </a:stretch>
        </p:blipFill>
        <p:spPr>
          <a:xfrm>
            <a:off x="4273097" y="1969503"/>
            <a:ext cx="4358081" cy="2542214"/>
          </a:xfrm>
          <a:prstGeom prst="rect">
            <a:avLst/>
          </a:prstGeom>
        </p:spPr>
      </p:pic>
      <p:pic>
        <p:nvPicPr>
          <p:cNvPr id="6" name="Picture 6"/>
          <p:cNvPicPr>
            <a:picLocks noChangeAspect="1"/>
          </p:cNvPicPr>
          <p:nvPr/>
        </p:nvPicPr>
        <p:blipFill>
          <a:blip r:embed="rId4"/>
          <a:stretch>
            <a:fillRect/>
          </a:stretch>
        </p:blipFill>
        <p:spPr>
          <a:xfrm>
            <a:off x="8688945" y="1969503"/>
            <a:ext cx="4358081" cy="2542214"/>
          </a:xfrm>
          <a:prstGeom prst="rect">
            <a:avLst/>
          </a:prstGeom>
        </p:spPr>
      </p:pic>
      <p:sp>
        <p:nvSpPr>
          <p:cNvPr id="7" name="TextBox 7"/>
          <p:cNvSpPr txBox="1"/>
          <p:nvPr/>
        </p:nvSpPr>
        <p:spPr>
          <a:xfrm>
            <a:off x="355620" y="4996270"/>
            <a:ext cx="3631734" cy="426183"/>
          </a:xfrm>
          <a:prstGeom prst="rect">
            <a:avLst/>
          </a:prstGeom>
        </p:spPr>
        <p:txBody>
          <a:bodyPr lIns="0" tIns="0" rIns="0" bIns="0" rtlCol="0" anchor="t">
            <a:spAutoFit/>
          </a:bodyPr>
          <a:lstStyle/>
          <a:p>
            <a:pPr marL="0" lvl="0" indent="0" algn="ctr">
              <a:lnSpc>
                <a:spcPts val="3293"/>
              </a:lnSpc>
            </a:pPr>
            <a:r>
              <a:rPr lang="en-US" sz="2744">
                <a:solidFill>
                  <a:srgbClr val="FFFFFF"/>
                </a:solidFill>
                <a:latin typeface="Roboto Bold"/>
              </a:rPr>
              <a:t>HIVER 2019</a:t>
            </a:r>
          </a:p>
        </p:txBody>
      </p:sp>
      <p:sp>
        <p:nvSpPr>
          <p:cNvPr id="8" name="TextBox 8"/>
          <p:cNvSpPr txBox="1"/>
          <p:nvPr/>
        </p:nvSpPr>
        <p:spPr>
          <a:xfrm>
            <a:off x="4636270" y="4996270"/>
            <a:ext cx="3631734" cy="426183"/>
          </a:xfrm>
          <a:prstGeom prst="rect">
            <a:avLst/>
          </a:prstGeom>
        </p:spPr>
        <p:txBody>
          <a:bodyPr lIns="0" tIns="0" rIns="0" bIns="0" rtlCol="0" anchor="t">
            <a:spAutoFit/>
          </a:bodyPr>
          <a:lstStyle/>
          <a:p>
            <a:pPr marL="0" lvl="0" indent="0" algn="ctr">
              <a:lnSpc>
                <a:spcPts val="3293"/>
              </a:lnSpc>
            </a:pPr>
            <a:r>
              <a:rPr lang="en-US" sz="2744">
                <a:solidFill>
                  <a:srgbClr val="FFFFFF"/>
                </a:solidFill>
                <a:latin typeface="Roboto Bold"/>
              </a:rPr>
              <a:t>HIVER 2020</a:t>
            </a:r>
          </a:p>
        </p:txBody>
      </p:sp>
      <p:sp>
        <p:nvSpPr>
          <p:cNvPr id="9" name="TextBox 9"/>
          <p:cNvSpPr txBox="1"/>
          <p:nvPr/>
        </p:nvSpPr>
        <p:spPr>
          <a:xfrm>
            <a:off x="9052118" y="4996270"/>
            <a:ext cx="3631734" cy="426183"/>
          </a:xfrm>
          <a:prstGeom prst="rect">
            <a:avLst/>
          </a:prstGeom>
        </p:spPr>
        <p:txBody>
          <a:bodyPr lIns="0" tIns="0" rIns="0" bIns="0" rtlCol="0" anchor="t">
            <a:spAutoFit/>
          </a:bodyPr>
          <a:lstStyle/>
          <a:p>
            <a:pPr marL="0" lvl="0" indent="0" algn="ctr">
              <a:lnSpc>
                <a:spcPts val="3293"/>
              </a:lnSpc>
            </a:pPr>
            <a:r>
              <a:rPr lang="en-US" sz="2744">
                <a:solidFill>
                  <a:srgbClr val="FFFFFF"/>
                </a:solidFill>
                <a:latin typeface="Roboto Bold"/>
              </a:rPr>
              <a:t>HIVER 2022</a:t>
            </a:r>
          </a:p>
        </p:txBody>
      </p:sp>
      <p:pic>
        <p:nvPicPr>
          <p:cNvPr id="10" name="Picture 10"/>
          <p:cNvPicPr>
            <a:picLocks noChangeAspect="1"/>
          </p:cNvPicPr>
          <p:nvPr/>
        </p:nvPicPr>
        <p:blipFill>
          <a:blip r:embed="rId5"/>
          <a:stretch>
            <a:fillRect/>
          </a:stretch>
        </p:blipFill>
        <p:spPr>
          <a:xfrm>
            <a:off x="6286797" y="5603301"/>
            <a:ext cx="4358081" cy="2542214"/>
          </a:xfrm>
          <a:prstGeom prst="rect">
            <a:avLst/>
          </a:prstGeom>
        </p:spPr>
      </p:pic>
      <p:sp>
        <p:nvSpPr>
          <p:cNvPr id="11" name="TextBox 11"/>
          <p:cNvSpPr txBox="1"/>
          <p:nvPr/>
        </p:nvSpPr>
        <p:spPr>
          <a:xfrm>
            <a:off x="6649970" y="8630068"/>
            <a:ext cx="3631734" cy="426183"/>
          </a:xfrm>
          <a:prstGeom prst="rect">
            <a:avLst/>
          </a:prstGeom>
        </p:spPr>
        <p:txBody>
          <a:bodyPr lIns="0" tIns="0" rIns="0" bIns="0" rtlCol="0" anchor="t">
            <a:spAutoFit/>
          </a:bodyPr>
          <a:lstStyle/>
          <a:p>
            <a:pPr marL="0" lvl="0" indent="0" algn="ctr">
              <a:lnSpc>
                <a:spcPts val="3293"/>
              </a:lnSpc>
            </a:pPr>
            <a:r>
              <a:rPr lang="en-US" sz="2744">
                <a:solidFill>
                  <a:srgbClr val="FFFFFF"/>
                </a:solidFill>
                <a:latin typeface="Roboto Bold"/>
              </a:rPr>
              <a:t>HIVER 2024</a:t>
            </a:r>
          </a:p>
        </p:txBody>
      </p:sp>
      <p:sp>
        <p:nvSpPr>
          <p:cNvPr id="12" name="TextBox 12"/>
          <p:cNvSpPr txBox="1"/>
          <p:nvPr/>
        </p:nvSpPr>
        <p:spPr>
          <a:xfrm>
            <a:off x="13689210" y="6757522"/>
            <a:ext cx="4057019" cy="2613025"/>
          </a:xfrm>
          <a:prstGeom prst="rect">
            <a:avLst/>
          </a:prstGeom>
        </p:spPr>
        <p:txBody>
          <a:bodyPr lIns="0" tIns="0" rIns="0" bIns="0" rtlCol="0" anchor="t">
            <a:spAutoFit/>
          </a:bodyPr>
          <a:lstStyle/>
          <a:p>
            <a:pPr algn="l">
              <a:lnSpc>
                <a:spcPts val="3500"/>
              </a:lnSpc>
            </a:pPr>
            <a:r>
              <a:rPr lang="en-US" sz="2500">
                <a:solidFill>
                  <a:srgbClr val="EEEEEE"/>
                </a:solidFill>
                <a:latin typeface="Montserrat"/>
              </a:rPr>
              <a:t>Le rendement a augmenté de 1% sur la saison 2024. Il atteint son plus niveau le plus élevé sur les années observées.</a:t>
            </a:r>
          </a:p>
          <a:p>
            <a:pPr algn="l">
              <a:lnSpc>
                <a:spcPts val="3500"/>
              </a:lnSpc>
            </a:pPr>
            <a:endParaRPr lang="en-US" sz="2500">
              <a:solidFill>
                <a:srgbClr val="EEEEEE"/>
              </a:solidFill>
              <a:latin typeface="Montserrat"/>
            </a:endParaRPr>
          </a:p>
        </p:txBody>
      </p:sp>
      <p:pic>
        <p:nvPicPr>
          <p:cNvPr id="13" name="Picture 13"/>
          <p:cNvPicPr>
            <a:picLocks noChangeAspect="1"/>
          </p:cNvPicPr>
          <p:nvPr/>
        </p:nvPicPr>
        <p:blipFill>
          <a:blip r:embed="rId6"/>
          <a:stretch>
            <a:fillRect/>
          </a:stretch>
        </p:blipFill>
        <p:spPr>
          <a:xfrm>
            <a:off x="2259397" y="5603301"/>
            <a:ext cx="4358081" cy="2542214"/>
          </a:xfrm>
          <a:prstGeom prst="rect">
            <a:avLst/>
          </a:prstGeom>
        </p:spPr>
      </p:pic>
      <p:sp>
        <p:nvSpPr>
          <p:cNvPr id="14" name="TextBox 14"/>
          <p:cNvSpPr txBox="1"/>
          <p:nvPr/>
        </p:nvSpPr>
        <p:spPr>
          <a:xfrm>
            <a:off x="2622570" y="8630068"/>
            <a:ext cx="3631734" cy="426183"/>
          </a:xfrm>
          <a:prstGeom prst="rect">
            <a:avLst/>
          </a:prstGeom>
        </p:spPr>
        <p:txBody>
          <a:bodyPr lIns="0" tIns="0" rIns="0" bIns="0" rtlCol="0" anchor="t">
            <a:spAutoFit/>
          </a:bodyPr>
          <a:lstStyle/>
          <a:p>
            <a:pPr marL="0" lvl="0" indent="0" algn="ctr">
              <a:lnSpc>
                <a:spcPts val="3293"/>
              </a:lnSpc>
            </a:pPr>
            <a:r>
              <a:rPr lang="en-US" sz="2744">
                <a:solidFill>
                  <a:srgbClr val="FFFFFF"/>
                </a:solidFill>
                <a:latin typeface="Roboto Bold"/>
              </a:rPr>
              <a:t>HIVER 2023</a:t>
            </a:r>
          </a:p>
        </p:txBody>
      </p:sp>
      <p:sp>
        <p:nvSpPr>
          <p:cNvPr id="15" name="Freeform 1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85243" cy="10287000"/>
            <a:chOff x="0" y="0"/>
            <a:chExt cx="1839735" cy="2709333"/>
          </a:xfrm>
        </p:grpSpPr>
        <p:sp>
          <p:nvSpPr>
            <p:cNvPr id="3" name="Freeform 3"/>
            <p:cNvSpPr/>
            <p:nvPr/>
          </p:nvSpPr>
          <p:spPr>
            <a:xfrm>
              <a:off x="0" y="0"/>
              <a:ext cx="1839735" cy="2709333"/>
            </a:xfrm>
            <a:custGeom>
              <a:avLst/>
              <a:gdLst/>
              <a:ahLst/>
              <a:cxnLst/>
              <a:rect l="l" t="t" r="r" b="b"/>
              <a:pathLst>
                <a:path w="1839735" h="2709333">
                  <a:moveTo>
                    <a:pt x="0" y="0"/>
                  </a:moveTo>
                  <a:lnTo>
                    <a:pt x="1839735" y="0"/>
                  </a:lnTo>
                  <a:lnTo>
                    <a:pt x="1839735"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1839735"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389826" y="2557511"/>
            <a:ext cx="6205590" cy="5623779"/>
            <a:chOff x="0" y="0"/>
            <a:chExt cx="8274120" cy="7498372"/>
          </a:xfrm>
        </p:grpSpPr>
        <p:sp>
          <p:nvSpPr>
            <p:cNvPr id="6" name="AutoShape 6"/>
            <p:cNvSpPr/>
            <p:nvPr/>
          </p:nvSpPr>
          <p:spPr>
            <a:xfrm>
              <a:off x="0" y="6200191"/>
              <a:ext cx="1929488" cy="0"/>
            </a:xfrm>
            <a:prstGeom prst="line">
              <a:avLst/>
            </a:prstGeom>
            <a:ln w="101600" cap="flat">
              <a:solidFill>
                <a:srgbClr val="FFFFFF"/>
              </a:solidFill>
              <a:prstDash val="solid"/>
              <a:headEnd type="none" w="sm" len="sm"/>
              <a:tailEnd type="none" w="sm" len="sm"/>
            </a:ln>
          </p:spPr>
          <p:txBody>
            <a:bodyPr/>
            <a:lstStyle/>
            <a:p>
              <a:endParaRPr lang="fr-FR"/>
            </a:p>
          </p:txBody>
        </p:sp>
        <p:sp>
          <p:nvSpPr>
            <p:cNvPr id="7" name="TextBox 7"/>
            <p:cNvSpPr txBox="1"/>
            <p:nvPr/>
          </p:nvSpPr>
          <p:spPr>
            <a:xfrm>
              <a:off x="0" y="0"/>
              <a:ext cx="8274117" cy="3048000"/>
            </a:xfrm>
            <a:prstGeom prst="rect">
              <a:avLst/>
            </a:prstGeom>
          </p:spPr>
          <p:txBody>
            <a:bodyPr lIns="0" tIns="0" rIns="0" bIns="0" rtlCol="0" anchor="t">
              <a:spAutoFit/>
            </a:bodyPr>
            <a:lstStyle/>
            <a:p>
              <a:pPr algn="ctr">
                <a:lnSpc>
                  <a:spcPts val="6000"/>
                </a:lnSpc>
              </a:pPr>
              <a:r>
                <a:rPr lang="en-US" sz="5000">
                  <a:solidFill>
                    <a:srgbClr val="FFFFFF"/>
                  </a:solidFill>
                  <a:latin typeface="Montserrat Semi-Bold"/>
                </a:rPr>
                <a:t>Benchmark rendement tarifaire</a:t>
              </a:r>
            </a:p>
          </p:txBody>
        </p:sp>
        <p:sp>
          <p:nvSpPr>
            <p:cNvPr id="8" name="TextBox 8"/>
            <p:cNvSpPr txBox="1"/>
            <p:nvPr/>
          </p:nvSpPr>
          <p:spPr>
            <a:xfrm>
              <a:off x="0" y="3999692"/>
              <a:ext cx="8274120" cy="647700"/>
            </a:xfrm>
            <a:prstGeom prst="rect">
              <a:avLst/>
            </a:prstGeom>
          </p:spPr>
          <p:txBody>
            <a:bodyPr lIns="0" tIns="0" rIns="0" bIns="0" rtlCol="0" anchor="t">
              <a:spAutoFit/>
            </a:bodyPr>
            <a:lstStyle/>
            <a:p>
              <a:pPr algn="ctr">
                <a:lnSpc>
                  <a:spcPts val="3839"/>
                </a:lnSpc>
              </a:pPr>
              <a:r>
                <a:rPr lang="en-US" sz="3199">
                  <a:solidFill>
                    <a:srgbClr val="FFFFFF"/>
                  </a:solidFill>
                  <a:latin typeface="Montserrat Semi-Bold"/>
                </a:rPr>
                <a:t>Hiver 2024</a:t>
              </a:r>
            </a:p>
          </p:txBody>
        </p:sp>
        <p:sp>
          <p:nvSpPr>
            <p:cNvPr id="9" name="TextBox 9"/>
            <p:cNvSpPr txBox="1"/>
            <p:nvPr/>
          </p:nvSpPr>
          <p:spPr>
            <a:xfrm>
              <a:off x="0" y="6423953"/>
              <a:ext cx="8274120" cy="1074420"/>
            </a:xfrm>
            <a:prstGeom prst="rect">
              <a:avLst/>
            </a:prstGeom>
          </p:spPr>
          <p:txBody>
            <a:bodyPr lIns="0" tIns="0" rIns="0" bIns="0" rtlCol="0" anchor="t">
              <a:spAutoFit/>
            </a:bodyPr>
            <a:lstStyle/>
            <a:p>
              <a:pPr algn="l">
                <a:lnSpc>
                  <a:spcPts val="3360"/>
                </a:lnSpc>
              </a:pPr>
              <a:r>
                <a:rPr lang="en-US" sz="2400">
                  <a:solidFill>
                    <a:srgbClr val="FFFFFF"/>
                  </a:solidFill>
                  <a:latin typeface="Montserrat"/>
                </a:rPr>
                <a:t>Le rendement d’A est de 59,3 %. Un score moyen parmi les autres stations. </a:t>
              </a:r>
            </a:p>
          </p:txBody>
        </p:sp>
      </p:grpSp>
      <p:sp>
        <p:nvSpPr>
          <p:cNvPr id="10" name="Freeform 10"/>
          <p:cNvSpPr/>
          <p:nvPr/>
        </p:nvSpPr>
        <p:spPr>
          <a:xfrm>
            <a:off x="0" y="34797"/>
            <a:ext cx="2348413" cy="883857"/>
          </a:xfrm>
          <a:custGeom>
            <a:avLst/>
            <a:gdLst/>
            <a:ahLst/>
            <a:cxnLst/>
            <a:rect l="l" t="t" r="r" b="b"/>
            <a:pathLst>
              <a:path w="2348413" h="883857">
                <a:moveTo>
                  <a:pt x="0" y="0"/>
                </a:moveTo>
                <a:lnTo>
                  <a:pt x="2348413" y="0"/>
                </a:lnTo>
                <a:lnTo>
                  <a:pt x="2348413" y="883858"/>
                </a:lnTo>
                <a:lnTo>
                  <a:pt x="0" y="883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11" name="Picture 11"/>
          <p:cNvPicPr>
            <a:picLocks noChangeAspect="1"/>
          </p:cNvPicPr>
          <p:nvPr/>
        </p:nvPicPr>
        <p:blipFill>
          <a:blip r:embed="rId4"/>
          <a:stretch>
            <a:fillRect/>
          </a:stretch>
        </p:blipFill>
        <p:spPr>
          <a:xfrm>
            <a:off x="8212985" y="392240"/>
            <a:ext cx="10398413" cy="94616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fr-FR"/>
          </a:p>
        </p:txBody>
      </p:sp>
      <p:grpSp>
        <p:nvGrpSpPr>
          <p:cNvPr id="3" name="Group 3"/>
          <p:cNvGrpSpPr/>
          <p:nvPr/>
        </p:nvGrpSpPr>
        <p:grpSpPr>
          <a:xfrm>
            <a:off x="696216" y="1028700"/>
            <a:ext cx="16956865" cy="8229600"/>
            <a:chOff x="0" y="0"/>
            <a:chExt cx="4466005" cy="2167467"/>
          </a:xfrm>
        </p:grpSpPr>
        <p:sp>
          <p:nvSpPr>
            <p:cNvPr id="4" name="Freeform 4"/>
            <p:cNvSpPr/>
            <p:nvPr/>
          </p:nvSpPr>
          <p:spPr>
            <a:xfrm>
              <a:off x="0" y="0"/>
              <a:ext cx="4466006" cy="2167467"/>
            </a:xfrm>
            <a:custGeom>
              <a:avLst/>
              <a:gdLst/>
              <a:ahLst/>
              <a:cxnLst/>
              <a:rect l="l" t="t" r="r" b="b"/>
              <a:pathLst>
                <a:path w="4466006" h="2167467">
                  <a:moveTo>
                    <a:pt x="11414" y="0"/>
                  </a:moveTo>
                  <a:lnTo>
                    <a:pt x="4454592" y="0"/>
                  </a:lnTo>
                  <a:cubicBezTo>
                    <a:pt x="4460896" y="0"/>
                    <a:pt x="4466006" y="5110"/>
                    <a:pt x="4466006" y="11414"/>
                  </a:cubicBezTo>
                  <a:lnTo>
                    <a:pt x="4466006" y="2156053"/>
                  </a:lnTo>
                  <a:cubicBezTo>
                    <a:pt x="4466006" y="2162356"/>
                    <a:pt x="4460896" y="2167467"/>
                    <a:pt x="4454592" y="2167467"/>
                  </a:cubicBezTo>
                  <a:lnTo>
                    <a:pt x="11414" y="2167467"/>
                  </a:lnTo>
                  <a:cubicBezTo>
                    <a:pt x="5110" y="2167467"/>
                    <a:pt x="0" y="2162356"/>
                    <a:pt x="0" y="2156053"/>
                  </a:cubicBezTo>
                  <a:lnTo>
                    <a:pt x="0" y="11414"/>
                  </a:lnTo>
                  <a:cubicBezTo>
                    <a:pt x="0" y="5110"/>
                    <a:pt x="5110" y="0"/>
                    <a:pt x="11414" y="0"/>
                  </a:cubicBezTo>
                  <a:close/>
                </a:path>
              </a:pathLst>
            </a:custGeom>
            <a:solidFill>
              <a:srgbClr val="FFFFFF">
                <a:alpha val="86667"/>
              </a:srgbClr>
            </a:solidFill>
          </p:spPr>
          <p:txBody>
            <a:bodyPr/>
            <a:lstStyle/>
            <a:p>
              <a:endParaRPr lang="fr-FR"/>
            </a:p>
          </p:txBody>
        </p:sp>
        <p:sp>
          <p:nvSpPr>
            <p:cNvPr id="5" name="TextBox 5"/>
            <p:cNvSpPr txBox="1"/>
            <p:nvPr/>
          </p:nvSpPr>
          <p:spPr>
            <a:xfrm>
              <a:off x="0" y="-19050"/>
              <a:ext cx="4466005"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999221" y="3308032"/>
            <a:ext cx="3014263" cy="4140893"/>
            <a:chOff x="0" y="0"/>
            <a:chExt cx="812800" cy="1116597"/>
          </a:xfrm>
        </p:grpSpPr>
        <p:sp>
          <p:nvSpPr>
            <p:cNvPr id="7" name="Freeform 7"/>
            <p:cNvSpPr/>
            <p:nvPr/>
          </p:nvSpPr>
          <p:spPr>
            <a:xfrm>
              <a:off x="0" y="0"/>
              <a:ext cx="812800" cy="1116597"/>
            </a:xfrm>
            <a:custGeom>
              <a:avLst/>
              <a:gdLst/>
              <a:ahLst/>
              <a:cxnLst/>
              <a:rect l="l" t="t" r="r" b="b"/>
              <a:pathLst>
                <a:path w="812800" h="1116597">
                  <a:moveTo>
                    <a:pt x="51369" y="0"/>
                  </a:moveTo>
                  <a:lnTo>
                    <a:pt x="761431" y="0"/>
                  </a:lnTo>
                  <a:cubicBezTo>
                    <a:pt x="775055" y="0"/>
                    <a:pt x="788121" y="5412"/>
                    <a:pt x="797755" y="15046"/>
                  </a:cubicBezTo>
                  <a:cubicBezTo>
                    <a:pt x="807388" y="24679"/>
                    <a:pt x="812800" y="37745"/>
                    <a:pt x="812800" y="51369"/>
                  </a:cubicBezTo>
                  <a:lnTo>
                    <a:pt x="812800" y="1065229"/>
                  </a:lnTo>
                  <a:cubicBezTo>
                    <a:pt x="812800" y="1078852"/>
                    <a:pt x="807388" y="1091918"/>
                    <a:pt x="797755" y="1101552"/>
                  </a:cubicBezTo>
                  <a:cubicBezTo>
                    <a:pt x="788121" y="1111185"/>
                    <a:pt x="775055" y="1116597"/>
                    <a:pt x="761431" y="1116597"/>
                  </a:cubicBezTo>
                  <a:lnTo>
                    <a:pt x="51369" y="1116597"/>
                  </a:lnTo>
                  <a:cubicBezTo>
                    <a:pt x="37745" y="1116597"/>
                    <a:pt x="24679" y="1111185"/>
                    <a:pt x="15046" y="1101552"/>
                  </a:cubicBezTo>
                  <a:cubicBezTo>
                    <a:pt x="5412" y="1091918"/>
                    <a:pt x="0" y="1078852"/>
                    <a:pt x="0" y="1065229"/>
                  </a:cubicBezTo>
                  <a:lnTo>
                    <a:pt x="0" y="51369"/>
                  </a:lnTo>
                  <a:cubicBezTo>
                    <a:pt x="0" y="37745"/>
                    <a:pt x="5412" y="24679"/>
                    <a:pt x="15046" y="15046"/>
                  </a:cubicBezTo>
                  <a:cubicBezTo>
                    <a:pt x="24679" y="5412"/>
                    <a:pt x="37745" y="0"/>
                    <a:pt x="51369" y="0"/>
                  </a:cubicBezTo>
                  <a:close/>
                </a:path>
              </a:pathLst>
            </a:custGeom>
            <a:solidFill>
              <a:srgbClr val="000000">
                <a:alpha val="0"/>
              </a:srgbClr>
            </a:solidFill>
            <a:ln w="57150" cap="sq">
              <a:solidFill>
                <a:srgbClr val="077F94"/>
              </a:solidFill>
              <a:prstDash val="solid"/>
              <a:miter/>
            </a:ln>
          </p:spPr>
          <p:txBody>
            <a:bodyPr/>
            <a:lstStyle/>
            <a:p>
              <a:endParaRPr lang="fr-FR"/>
            </a:p>
          </p:txBody>
        </p:sp>
        <p:sp>
          <p:nvSpPr>
            <p:cNvPr id="8" name="TextBox 8"/>
            <p:cNvSpPr txBox="1"/>
            <p:nvPr/>
          </p:nvSpPr>
          <p:spPr>
            <a:xfrm>
              <a:off x="0" y="-19050"/>
              <a:ext cx="812800" cy="1135647"/>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999221" y="5009422"/>
            <a:ext cx="3014263" cy="495807"/>
            <a:chOff x="0" y="0"/>
            <a:chExt cx="812800" cy="13369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77F94"/>
            </a:solidFill>
          </p:spPr>
          <p:txBody>
            <a:bodyPr/>
            <a:lstStyle/>
            <a:p>
              <a:endParaRPr lang="fr-FR"/>
            </a:p>
          </p:txBody>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1950"/>
                </a:lnSpc>
              </a:pPr>
              <a:r>
                <a:rPr lang="en-US" sz="1500">
                  <a:solidFill>
                    <a:srgbClr val="FFFFFF"/>
                  </a:solidFill>
                  <a:latin typeface="Montserrat Bold"/>
                </a:rPr>
                <a:t>TITRES VENDUS</a:t>
              </a:r>
            </a:p>
          </p:txBody>
        </p:sp>
      </p:grpSp>
      <p:grpSp>
        <p:nvGrpSpPr>
          <p:cNvPr id="12" name="Group 12"/>
          <p:cNvGrpSpPr/>
          <p:nvPr/>
        </p:nvGrpSpPr>
        <p:grpSpPr>
          <a:xfrm>
            <a:off x="4324789" y="3308032"/>
            <a:ext cx="3014263" cy="4140893"/>
            <a:chOff x="0" y="0"/>
            <a:chExt cx="812800" cy="1116597"/>
          </a:xfrm>
        </p:grpSpPr>
        <p:sp>
          <p:nvSpPr>
            <p:cNvPr id="13" name="Freeform 13"/>
            <p:cNvSpPr/>
            <p:nvPr/>
          </p:nvSpPr>
          <p:spPr>
            <a:xfrm>
              <a:off x="0" y="0"/>
              <a:ext cx="812800" cy="1116597"/>
            </a:xfrm>
            <a:custGeom>
              <a:avLst/>
              <a:gdLst/>
              <a:ahLst/>
              <a:cxnLst/>
              <a:rect l="l" t="t" r="r" b="b"/>
              <a:pathLst>
                <a:path w="812800" h="1116597">
                  <a:moveTo>
                    <a:pt x="51369" y="0"/>
                  </a:moveTo>
                  <a:lnTo>
                    <a:pt x="761431" y="0"/>
                  </a:lnTo>
                  <a:cubicBezTo>
                    <a:pt x="775055" y="0"/>
                    <a:pt x="788121" y="5412"/>
                    <a:pt x="797755" y="15046"/>
                  </a:cubicBezTo>
                  <a:cubicBezTo>
                    <a:pt x="807388" y="24679"/>
                    <a:pt x="812800" y="37745"/>
                    <a:pt x="812800" y="51369"/>
                  </a:cubicBezTo>
                  <a:lnTo>
                    <a:pt x="812800" y="1065229"/>
                  </a:lnTo>
                  <a:cubicBezTo>
                    <a:pt x="812800" y="1078852"/>
                    <a:pt x="807388" y="1091918"/>
                    <a:pt x="797755" y="1101552"/>
                  </a:cubicBezTo>
                  <a:cubicBezTo>
                    <a:pt x="788121" y="1111185"/>
                    <a:pt x="775055" y="1116597"/>
                    <a:pt x="761431" y="1116597"/>
                  </a:cubicBezTo>
                  <a:lnTo>
                    <a:pt x="51369" y="1116597"/>
                  </a:lnTo>
                  <a:cubicBezTo>
                    <a:pt x="37745" y="1116597"/>
                    <a:pt x="24679" y="1111185"/>
                    <a:pt x="15046" y="1101552"/>
                  </a:cubicBezTo>
                  <a:cubicBezTo>
                    <a:pt x="5412" y="1091918"/>
                    <a:pt x="0" y="1078852"/>
                    <a:pt x="0" y="1065229"/>
                  </a:cubicBezTo>
                  <a:lnTo>
                    <a:pt x="0" y="51369"/>
                  </a:lnTo>
                  <a:cubicBezTo>
                    <a:pt x="0" y="37745"/>
                    <a:pt x="5412" y="24679"/>
                    <a:pt x="15046" y="15046"/>
                  </a:cubicBezTo>
                  <a:cubicBezTo>
                    <a:pt x="24679" y="5412"/>
                    <a:pt x="37745" y="0"/>
                    <a:pt x="51369" y="0"/>
                  </a:cubicBezTo>
                  <a:close/>
                </a:path>
              </a:pathLst>
            </a:custGeom>
            <a:solidFill>
              <a:srgbClr val="000000">
                <a:alpha val="0"/>
              </a:srgbClr>
            </a:solidFill>
            <a:ln w="57150" cap="sq">
              <a:solidFill>
                <a:srgbClr val="077F94"/>
              </a:solidFill>
              <a:prstDash val="solid"/>
              <a:miter/>
            </a:ln>
          </p:spPr>
          <p:txBody>
            <a:bodyPr/>
            <a:lstStyle/>
            <a:p>
              <a:endParaRPr lang="fr-FR"/>
            </a:p>
          </p:txBody>
        </p:sp>
        <p:sp>
          <p:nvSpPr>
            <p:cNvPr id="14" name="TextBox 14"/>
            <p:cNvSpPr txBox="1"/>
            <p:nvPr/>
          </p:nvSpPr>
          <p:spPr>
            <a:xfrm>
              <a:off x="0" y="-19050"/>
              <a:ext cx="812800" cy="1135647"/>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4324789" y="5009422"/>
            <a:ext cx="3014263" cy="624650"/>
            <a:chOff x="0" y="0"/>
            <a:chExt cx="812800" cy="168438"/>
          </a:xfrm>
        </p:grpSpPr>
        <p:sp>
          <p:nvSpPr>
            <p:cNvPr id="16" name="Freeform 16"/>
            <p:cNvSpPr/>
            <p:nvPr/>
          </p:nvSpPr>
          <p:spPr>
            <a:xfrm>
              <a:off x="0" y="0"/>
              <a:ext cx="812800" cy="168438"/>
            </a:xfrm>
            <a:custGeom>
              <a:avLst/>
              <a:gdLst/>
              <a:ahLst/>
              <a:cxnLst/>
              <a:rect l="l" t="t" r="r" b="b"/>
              <a:pathLst>
                <a:path w="812800" h="168438">
                  <a:moveTo>
                    <a:pt x="0" y="0"/>
                  </a:moveTo>
                  <a:lnTo>
                    <a:pt x="812800" y="0"/>
                  </a:lnTo>
                  <a:lnTo>
                    <a:pt x="812800" y="168438"/>
                  </a:lnTo>
                  <a:lnTo>
                    <a:pt x="0" y="168438"/>
                  </a:lnTo>
                  <a:close/>
                </a:path>
              </a:pathLst>
            </a:custGeom>
            <a:solidFill>
              <a:srgbClr val="077F94"/>
            </a:solidFill>
          </p:spPr>
          <p:txBody>
            <a:bodyPr/>
            <a:lstStyle/>
            <a:p>
              <a:endParaRPr lang="fr-FR"/>
            </a:p>
          </p:txBody>
        </p:sp>
        <p:sp>
          <p:nvSpPr>
            <p:cNvPr id="17" name="TextBox 17"/>
            <p:cNvSpPr txBox="1"/>
            <p:nvPr/>
          </p:nvSpPr>
          <p:spPr>
            <a:xfrm>
              <a:off x="0" y="-19050"/>
              <a:ext cx="812800" cy="187488"/>
            </a:xfrm>
            <a:prstGeom prst="rect">
              <a:avLst/>
            </a:prstGeom>
          </p:spPr>
          <p:txBody>
            <a:bodyPr lIns="50800" tIns="50800" rIns="50800" bIns="50800" rtlCol="0" anchor="ctr"/>
            <a:lstStyle/>
            <a:p>
              <a:pPr algn="ctr">
                <a:lnSpc>
                  <a:spcPts val="1950"/>
                </a:lnSpc>
              </a:pPr>
              <a:r>
                <a:rPr lang="en-US" sz="1500">
                  <a:solidFill>
                    <a:srgbClr val="FFFFFF"/>
                  </a:solidFill>
                  <a:latin typeface="Montserrat Bold"/>
                </a:rPr>
                <a:t>DURÉE MOYENNE D’UN TITRE</a:t>
              </a:r>
            </a:p>
          </p:txBody>
        </p:sp>
      </p:grpSp>
      <p:grpSp>
        <p:nvGrpSpPr>
          <p:cNvPr id="18" name="Group 18"/>
          <p:cNvGrpSpPr/>
          <p:nvPr/>
        </p:nvGrpSpPr>
        <p:grpSpPr>
          <a:xfrm>
            <a:off x="7646060" y="3308032"/>
            <a:ext cx="3014263" cy="4140893"/>
            <a:chOff x="0" y="0"/>
            <a:chExt cx="812800" cy="1116597"/>
          </a:xfrm>
        </p:grpSpPr>
        <p:sp>
          <p:nvSpPr>
            <p:cNvPr id="19" name="Freeform 19"/>
            <p:cNvSpPr/>
            <p:nvPr/>
          </p:nvSpPr>
          <p:spPr>
            <a:xfrm>
              <a:off x="0" y="0"/>
              <a:ext cx="812800" cy="1116597"/>
            </a:xfrm>
            <a:custGeom>
              <a:avLst/>
              <a:gdLst/>
              <a:ahLst/>
              <a:cxnLst/>
              <a:rect l="l" t="t" r="r" b="b"/>
              <a:pathLst>
                <a:path w="812800" h="1116597">
                  <a:moveTo>
                    <a:pt x="51369" y="0"/>
                  </a:moveTo>
                  <a:lnTo>
                    <a:pt x="761431" y="0"/>
                  </a:lnTo>
                  <a:cubicBezTo>
                    <a:pt x="775055" y="0"/>
                    <a:pt x="788121" y="5412"/>
                    <a:pt x="797755" y="15046"/>
                  </a:cubicBezTo>
                  <a:cubicBezTo>
                    <a:pt x="807388" y="24679"/>
                    <a:pt x="812800" y="37745"/>
                    <a:pt x="812800" y="51369"/>
                  </a:cubicBezTo>
                  <a:lnTo>
                    <a:pt x="812800" y="1065229"/>
                  </a:lnTo>
                  <a:cubicBezTo>
                    <a:pt x="812800" y="1078852"/>
                    <a:pt x="807388" y="1091918"/>
                    <a:pt x="797755" y="1101552"/>
                  </a:cubicBezTo>
                  <a:cubicBezTo>
                    <a:pt x="788121" y="1111185"/>
                    <a:pt x="775055" y="1116597"/>
                    <a:pt x="761431" y="1116597"/>
                  </a:cubicBezTo>
                  <a:lnTo>
                    <a:pt x="51369" y="1116597"/>
                  </a:lnTo>
                  <a:cubicBezTo>
                    <a:pt x="37745" y="1116597"/>
                    <a:pt x="24679" y="1111185"/>
                    <a:pt x="15046" y="1101552"/>
                  </a:cubicBezTo>
                  <a:cubicBezTo>
                    <a:pt x="5412" y="1091918"/>
                    <a:pt x="0" y="1078852"/>
                    <a:pt x="0" y="1065229"/>
                  </a:cubicBezTo>
                  <a:lnTo>
                    <a:pt x="0" y="51369"/>
                  </a:lnTo>
                  <a:cubicBezTo>
                    <a:pt x="0" y="37745"/>
                    <a:pt x="5412" y="24679"/>
                    <a:pt x="15046" y="15046"/>
                  </a:cubicBezTo>
                  <a:cubicBezTo>
                    <a:pt x="24679" y="5412"/>
                    <a:pt x="37745" y="0"/>
                    <a:pt x="51369" y="0"/>
                  </a:cubicBezTo>
                  <a:close/>
                </a:path>
              </a:pathLst>
            </a:custGeom>
            <a:solidFill>
              <a:srgbClr val="000000">
                <a:alpha val="0"/>
              </a:srgbClr>
            </a:solidFill>
            <a:ln w="57150" cap="sq">
              <a:solidFill>
                <a:srgbClr val="077F94"/>
              </a:solidFill>
              <a:prstDash val="solid"/>
              <a:miter/>
            </a:ln>
          </p:spPr>
          <p:txBody>
            <a:bodyPr/>
            <a:lstStyle/>
            <a:p>
              <a:endParaRPr lang="fr-FR"/>
            </a:p>
          </p:txBody>
        </p:sp>
        <p:sp>
          <p:nvSpPr>
            <p:cNvPr id="20" name="TextBox 20"/>
            <p:cNvSpPr txBox="1"/>
            <p:nvPr/>
          </p:nvSpPr>
          <p:spPr>
            <a:xfrm>
              <a:off x="0" y="-19050"/>
              <a:ext cx="812800" cy="1135647"/>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7646060" y="5009422"/>
            <a:ext cx="3014263" cy="535430"/>
            <a:chOff x="0" y="0"/>
            <a:chExt cx="812800" cy="144379"/>
          </a:xfrm>
        </p:grpSpPr>
        <p:sp>
          <p:nvSpPr>
            <p:cNvPr id="22" name="Freeform 22"/>
            <p:cNvSpPr/>
            <p:nvPr/>
          </p:nvSpPr>
          <p:spPr>
            <a:xfrm>
              <a:off x="0" y="0"/>
              <a:ext cx="812800" cy="144379"/>
            </a:xfrm>
            <a:custGeom>
              <a:avLst/>
              <a:gdLst/>
              <a:ahLst/>
              <a:cxnLst/>
              <a:rect l="l" t="t" r="r" b="b"/>
              <a:pathLst>
                <a:path w="812800" h="144379">
                  <a:moveTo>
                    <a:pt x="0" y="0"/>
                  </a:moveTo>
                  <a:lnTo>
                    <a:pt x="812800" y="0"/>
                  </a:lnTo>
                  <a:lnTo>
                    <a:pt x="812800" y="144379"/>
                  </a:lnTo>
                  <a:lnTo>
                    <a:pt x="0" y="144379"/>
                  </a:lnTo>
                  <a:close/>
                </a:path>
              </a:pathLst>
            </a:custGeom>
            <a:solidFill>
              <a:srgbClr val="077F94"/>
            </a:solidFill>
          </p:spPr>
          <p:txBody>
            <a:bodyPr/>
            <a:lstStyle/>
            <a:p>
              <a:endParaRPr lang="fr-FR"/>
            </a:p>
          </p:txBody>
        </p:sp>
        <p:sp>
          <p:nvSpPr>
            <p:cNvPr id="23" name="TextBox 23"/>
            <p:cNvSpPr txBox="1"/>
            <p:nvPr/>
          </p:nvSpPr>
          <p:spPr>
            <a:xfrm>
              <a:off x="0" y="-19050"/>
              <a:ext cx="812800" cy="163429"/>
            </a:xfrm>
            <a:prstGeom prst="rect">
              <a:avLst/>
            </a:prstGeom>
          </p:spPr>
          <p:txBody>
            <a:bodyPr lIns="50800" tIns="50800" rIns="50800" bIns="50800" rtlCol="0" anchor="ctr"/>
            <a:lstStyle/>
            <a:p>
              <a:pPr algn="ctr">
                <a:lnSpc>
                  <a:spcPts val="1950"/>
                </a:lnSpc>
              </a:pPr>
              <a:r>
                <a:rPr lang="en-US" sz="1500">
                  <a:solidFill>
                    <a:srgbClr val="FFFFFF"/>
                  </a:solidFill>
                  <a:latin typeface="Montserrat Bold"/>
                </a:rPr>
                <a:t>TARIF UN JOUR</a:t>
              </a:r>
            </a:p>
          </p:txBody>
        </p:sp>
      </p:grpSp>
      <p:grpSp>
        <p:nvGrpSpPr>
          <p:cNvPr id="24" name="Group 24"/>
          <p:cNvGrpSpPr/>
          <p:nvPr/>
        </p:nvGrpSpPr>
        <p:grpSpPr>
          <a:xfrm>
            <a:off x="10971628" y="3308032"/>
            <a:ext cx="3014263" cy="4140893"/>
            <a:chOff x="0" y="0"/>
            <a:chExt cx="812800" cy="1116597"/>
          </a:xfrm>
        </p:grpSpPr>
        <p:sp>
          <p:nvSpPr>
            <p:cNvPr id="25" name="Freeform 25"/>
            <p:cNvSpPr/>
            <p:nvPr/>
          </p:nvSpPr>
          <p:spPr>
            <a:xfrm>
              <a:off x="0" y="0"/>
              <a:ext cx="812800" cy="1116597"/>
            </a:xfrm>
            <a:custGeom>
              <a:avLst/>
              <a:gdLst/>
              <a:ahLst/>
              <a:cxnLst/>
              <a:rect l="l" t="t" r="r" b="b"/>
              <a:pathLst>
                <a:path w="812800" h="1116597">
                  <a:moveTo>
                    <a:pt x="51369" y="0"/>
                  </a:moveTo>
                  <a:lnTo>
                    <a:pt x="761431" y="0"/>
                  </a:lnTo>
                  <a:cubicBezTo>
                    <a:pt x="775055" y="0"/>
                    <a:pt x="788121" y="5412"/>
                    <a:pt x="797755" y="15046"/>
                  </a:cubicBezTo>
                  <a:cubicBezTo>
                    <a:pt x="807388" y="24679"/>
                    <a:pt x="812800" y="37745"/>
                    <a:pt x="812800" y="51369"/>
                  </a:cubicBezTo>
                  <a:lnTo>
                    <a:pt x="812800" y="1065229"/>
                  </a:lnTo>
                  <a:cubicBezTo>
                    <a:pt x="812800" y="1078852"/>
                    <a:pt x="807388" y="1091918"/>
                    <a:pt x="797755" y="1101552"/>
                  </a:cubicBezTo>
                  <a:cubicBezTo>
                    <a:pt x="788121" y="1111185"/>
                    <a:pt x="775055" y="1116597"/>
                    <a:pt x="761431" y="1116597"/>
                  </a:cubicBezTo>
                  <a:lnTo>
                    <a:pt x="51369" y="1116597"/>
                  </a:lnTo>
                  <a:cubicBezTo>
                    <a:pt x="37745" y="1116597"/>
                    <a:pt x="24679" y="1111185"/>
                    <a:pt x="15046" y="1101552"/>
                  </a:cubicBezTo>
                  <a:cubicBezTo>
                    <a:pt x="5412" y="1091918"/>
                    <a:pt x="0" y="1078852"/>
                    <a:pt x="0" y="1065229"/>
                  </a:cubicBezTo>
                  <a:lnTo>
                    <a:pt x="0" y="51369"/>
                  </a:lnTo>
                  <a:cubicBezTo>
                    <a:pt x="0" y="37745"/>
                    <a:pt x="5412" y="24679"/>
                    <a:pt x="15046" y="15046"/>
                  </a:cubicBezTo>
                  <a:cubicBezTo>
                    <a:pt x="24679" y="5412"/>
                    <a:pt x="37745" y="0"/>
                    <a:pt x="51369" y="0"/>
                  </a:cubicBezTo>
                  <a:close/>
                </a:path>
              </a:pathLst>
            </a:custGeom>
            <a:solidFill>
              <a:srgbClr val="000000">
                <a:alpha val="0"/>
              </a:srgbClr>
            </a:solidFill>
            <a:ln w="57150" cap="sq">
              <a:solidFill>
                <a:srgbClr val="077F94"/>
              </a:solidFill>
              <a:prstDash val="solid"/>
              <a:miter/>
            </a:ln>
          </p:spPr>
          <p:txBody>
            <a:bodyPr/>
            <a:lstStyle/>
            <a:p>
              <a:endParaRPr lang="fr-FR"/>
            </a:p>
          </p:txBody>
        </p:sp>
        <p:sp>
          <p:nvSpPr>
            <p:cNvPr id="26" name="TextBox 26"/>
            <p:cNvSpPr txBox="1"/>
            <p:nvPr/>
          </p:nvSpPr>
          <p:spPr>
            <a:xfrm>
              <a:off x="0" y="-19050"/>
              <a:ext cx="812800" cy="1135647"/>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0971628" y="5009422"/>
            <a:ext cx="3014263" cy="535430"/>
            <a:chOff x="0" y="0"/>
            <a:chExt cx="812800" cy="144379"/>
          </a:xfrm>
        </p:grpSpPr>
        <p:sp>
          <p:nvSpPr>
            <p:cNvPr id="28" name="Freeform 28"/>
            <p:cNvSpPr/>
            <p:nvPr/>
          </p:nvSpPr>
          <p:spPr>
            <a:xfrm>
              <a:off x="0" y="0"/>
              <a:ext cx="812800" cy="144379"/>
            </a:xfrm>
            <a:custGeom>
              <a:avLst/>
              <a:gdLst/>
              <a:ahLst/>
              <a:cxnLst/>
              <a:rect l="l" t="t" r="r" b="b"/>
              <a:pathLst>
                <a:path w="812800" h="144379">
                  <a:moveTo>
                    <a:pt x="0" y="0"/>
                  </a:moveTo>
                  <a:lnTo>
                    <a:pt x="812800" y="0"/>
                  </a:lnTo>
                  <a:lnTo>
                    <a:pt x="812800" y="144379"/>
                  </a:lnTo>
                  <a:lnTo>
                    <a:pt x="0" y="144379"/>
                  </a:lnTo>
                  <a:close/>
                </a:path>
              </a:pathLst>
            </a:custGeom>
            <a:solidFill>
              <a:srgbClr val="077F94"/>
            </a:solidFill>
          </p:spPr>
          <p:txBody>
            <a:bodyPr/>
            <a:lstStyle/>
            <a:p>
              <a:endParaRPr lang="fr-FR"/>
            </a:p>
          </p:txBody>
        </p:sp>
        <p:sp>
          <p:nvSpPr>
            <p:cNvPr id="29" name="TextBox 29"/>
            <p:cNvSpPr txBox="1"/>
            <p:nvPr/>
          </p:nvSpPr>
          <p:spPr>
            <a:xfrm>
              <a:off x="0" y="-19050"/>
              <a:ext cx="812800" cy="163429"/>
            </a:xfrm>
            <a:prstGeom prst="rect">
              <a:avLst/>
            </a:prstGeom>
          </p:spPr>
          <p:txBody>
            <a:bodyPr lIns="50800" tIns="50800" rIns="50800" bIns="50800" rtlCol="0" anchor="ctr"/>
            <a:lstStyle/>
            <a:p>
              <a:pPr algn="ctr">
                <a:lnSpc>
                  <a:spcPts val="1950"/>
                </a:lnSpc>
              </a:pPr>
              <a:r>
                <a:rPr lang="en-US" sz="1500">
                  <a:solidFill>
                    <a:srgbClr val="FFFFFF"/>
                  </a:solidFill>
                  <a:latin typeface="Montserrat Bold"/>
                </a:rPr>
                <a:t>RENDEMENT TARIFAIRE</a:t>
              </a:r>
            </a:p>
          </p:txBody>
        </p:sp>
      </p:grpSp>
      <p:grpSp>
        <p:nvGrpSpPr>
          <p:cNvPr id="30" name="Group 30"/>
          <p:cNvGrpSpPr/>
          <p:nvPr/>
        </p:nvGrpSpPr>
        <p:grpSpPr>
          <a:xfrm>
            <a:off x="14292900" y="3343146"/>
            <a:ext cx="3014263" cy="4140893"/>
            <a:chOff x="0" y="0"/>
            <a:chExt cx="812800" cy="1116597"/>
          </a:xfrm>
        </p:grpSpPr>
        <p:sp>
          <p:nvSpPr>
            <p:cNvPr id="31" name="Freeform 31"/>
            <p:cNvSpPr/>
            <p:nvPr/>
          </p:nvSpPr>
          <p:spPr>
            <a:xfrm>
              <a:off x="0" y="0"/>
              <a:ext cx="812800" cy="1116597"/>
            </a:xfrm>
            <a:custGeom>
              <a:avLst/>
              <a:gdLst/>
              <a:ahLst/>
              <a:cxnLst/>
              <a:rect l="l" t="t" r="r" b="b"/>
              <a:pathLst>
                <a:path w="812800" h="1116597">
                  <a:moveTo>
                    <a:pt x="51369" y="0"/>
                  </a:moveTo>
                  <a:lnTo>
                    <a:pt x="761431" y="0"/>
                  </a:lnTo>
                  <a:cubicBezTo>
                    <a:pt x="775055" y="0"/>
                    <a:pt x="788121" y="5412"/>
                    <a:pt x="797755" y="15046"/>
                  </a:cubicBezTo>
                  <a:cubicBezTo>
                    <a:pt x="807388" y="24679"/>
                    <a:pt x="812800" y="37745"/>
                    <a:pt x="812800" y="51369"/>
                  </a:cubicBezTo>
                  <a:lnTo>
                    <a:pt x="812800" y="1065229"/>
                  </a:lnTo>
                  <a:cubicBezTo>
                    <a:pt x="812800" y="1078852"/>
                    <a:pt x="807388" y="1091918"/>
                    <a:pt x="797755" y="1101552"/>
                  </a:cubicBezTo>
                  <a:cubicBezTo>
                    <a:pt x="788121" y="1111185"/>
                    <a:pt x="775055" y="1116597"/>
                    <a:pt x="761431" y="1116597"/>
                  </a:cubicBezTo>
                  <a:lnTo>
                    <a:pt x="51369" y="1116597"/>
                  </a:lnTo>
                  <a:cubicBezTo>
                    <a:pt x="37745" y="1116597"/>
                    <a:pt x="24679" y="1111185"/>
                    <a:pt x="15046" y="1101552"/>
                  </a:cubicBezTo>
                  <a:cubicBezTo>
                    <a:pt x="5412" y="1091918"/>
                    <a:pt x="0" y="1078852"/>
                    <a:pt x="0" y="1065229"/>
                  </a:cubicBezTo>
                  <a:lnTo>
                    <a:pt x="0" y="51369"/>
                  </a:lnTo>
                  <a:cubicBezTo>
                    <a:pt x="0" y="37745"/>
                    <a:pt x="5412" y="24679"/>
                    <a:pt x="15046" y="15046"/>
                  </a:cubicBezTo>
                  <a:cubicBezTo>
                    <a:pt x="24679" y="5412"/>
                    <a:pt x="37745" y="0"/>
                    <a:pt x="51369" y="0"/>
                  </a:cubicBezTo>
                  <a:close/>
                </a:path>
              </a:pathLst>
            </a:custGeom>
            <a:solidFill>
              <a:srgbClr val="000000">
                <a:alpha val="0"/>
              </a:srgbClr>
            </a:solidFill>
            <a:ln w="57150" cap="sq">
              <a:solidFill>
                <a:srgbClr val="077F94"/>
              </a:solidFill>
              <a:prstDash val="solid"/>
              <a:miter/>
            </a:ln>
          </p:spPr>
          <p:txBody>
            <a:bodyPr/>
            <a:lstStyle/>
            <a:p>
              <a:endParaRPr lang="fr-FR"/>
            </a:p>
          </p:txBody>
        </p:sp>
        <p:sp>
          <p:nvSpPr>
            <p:cNvPr id="32" name="TextBox 32"/>
            <p:cNvSpPr txBox="1"/>
            <p:nvPr/>
          </p:nvSpPr>
          <p:spPr>
            <a:xfrm>
              <a:off x="0" y="-19050"/>
              <a:ext cx="812800" cy="1135647"/>
            </a:xfrm>
            <a:prstGeom prst="rect">
              <a:avLst/>
            </a:prstGeom>
          </p:spPr>
          <p:txBody>
            <a:bodyPr lIns="50800" tIns="50800" rIns="50800" bIns="50800" rtlCol="0" anchor="ctr"/>
            <a:lstStyle/>
            <a:p>
              <a:pPr algn="ctr">
                <a:lnSpc>
                  <a:spcPts val="2859"/>
                </a:lnSpc>
              </a:pPr>
              <a:endParaRPr/>
            </a:p>
          </p:txBody>
        </p:sp>
      </p:grpSp>
      <p:grpSp>
        <p:nvGrpSpPr>
          <p:cNvPr id="33" name="Group 33"/>
          <p:cNvGrpSpPr/>
          <p:nvPr/>
        </p:nvGrpSpPr>
        <p:grpSpPr>
          <a:xfrm>
            <a:off x="14292900" y="5049045"/>
            <a:ext cx="3014263" cy="495807"/>
            <a:chOff x="0" y="0"/>
            <a:chExt cx="812800" cy="133695"/>
          </a:xfrm>
        </p:grpSpPr>
        <p:sp>
          <p:nvSpPr>
            <p:cNvPr id="34" name="Freeform 34"/>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77F94"/>
            </a:solidFill>
          </p:spPr>
          <p:txBody>
            <a:bodyPr/>
            <a:lstStyle/>
            <a:p>
              <a:endParaRPr lang="fr-FR"/>
            </a:p>
          </p:txBody>
        </p:sp>
        <p:sp>
          <p:nvSpPr>
            <p:cNvPr id="35" name="TextBox 35"/>
            <p:cNvSpPr txBox="1"/>
            <p:nvPr/>
          </p:nvSpPr>
          <p:spPr>
            <a:xfrm>
              <a:off x="0" y="-19050"/>
              <a:ext cx="812800" cy="152745"/>
            </a:xfrm>
            <a:prstGeom prst="rect">
              <a:avLst/>
            </a:prstGeom>
          </p:spPr>
          <p:txBody>
            <a:bodyPr lIns="50800" tIns="50800" rIns="50800" bIns="50800" rtlCol="0" anchor="ctr"/>
            <a:lstStyle/>
            <a:p>
              <a:pPr algn="ctr">
                <a:lnSpc>
                  <a:spcPts val="1950"/>
                </a:lnSpc>
              </a:pPr>
              <a:r>
                <a:rPr lang="en-US" sz="1500">
                  <a:solidFill>
                    <a:srgbClr val="FFFFFF"/>
                  </a:solidFill>
                  <a:latin typeface="Montserrat Bold"/>
                </a:rPr>
                <a:t>RECETTES</a:t>
              </a:r>
            </a:p>
          </p:txBody>
        </p:sp>
      </p:grpSp>
      <p:sp>
        <p:nvSpPr>
          <p:cNvPr id="36" name="Freeform 36"/>
          <p:cNvSpPr/>
          <p:nvPr/>
        </p:nvSpPr>
        <p:spPr>
          <a:xfrm>
            <a:off x="5197289" y="3780381"/>
            <a:ext cx="1269262" cy="853867"/>
          </a:xfrm>
          <a:custGeom>
            <a:avLst/>
            <a:gdLst/>
            <a:ahLst/>
            <a:cxnLst/>
            <a:rect l="l" t="t" r="r" b="b"/>
            <a:pathLst>
              <a:path w="1269262" h="853867">
                <a:moveTo>
                  <a:pt x="0" y="0"/>
                </a:moveTo>
                <a:lnTo>
                  <a:pt x="1269263" y="0"/>
                </a:lnTo>
                <a:lnTo>
                  <a:pt x="1269263" y="853867"/>
                </a:lnTo>
                <a:lnTo>
                  <a:pt x="0" y="8538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7" name="Freeform 37"/>
          <p:cNvSpPr/>
          <p:nvPr/>
        </p:nvSpPr>
        <p:spPr>
          <a:xfrm>
            <a:off x="12100867" y="3780381"/>
            <a:ext cx="755786" cy="866005"/>
          </a:xfrm>
          <a:custGeom>
            <a:avLst/>
            <a:gdLst/>
            <a:ahLst/>
            <a:cxnLst/>
            <a:rect l="l" t="t" r="r" b="b"/>
            <a:pathLst>
              <a:path w="755786" h="866005">
                <a:moveTo>
                  <a:pt x="0" y="0"/>
                </a:moveTo>
                <a:lnTo>
                  <a:pt x="755786" y="0"/>
                </a:lnTo>
                <a:lnTo>
                  <a:pt x="755786" y="866004"/>
                </a:lnTo>
                <a:lnTo>
                  <a:pt x="0" y="866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38" name="TextBox 38"/>
          <p:cNvSpPr txBox="1"/>
          <p:nvPr/>
        </p:nvSpPr>
        <p:spPr>
          <a:xfrm>
            <a:off x="2657170" y="1598077"/>
            <a:ext cx="13034956" cy="805916"/>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77F94"/>
                </a:solidFill>
                <a:latin typeface="Roboto Bold"/>
              </a:rPr>
              <a:t>SYNTHÈSE DU MODÈLE DE RECETTE</a:t>
            </a:r>
          </a:p>
        </p:txBody>
      </p:sp>
      <p:sp>
        <p:nvSpPr>
          <p:cNvPr id="39" name="TextBox 39"/>
          <p:cNvSpPr txBox="1"/>
          <p:nvPr/>
        </p:nvSpPr>
        <p:spPr>
          <a:xfrm>
            <a:off x="1176983" y="6129117"/>
            <a:ext cx="2658739" cy="409575"/>
          </a:xfrm>
          <a:prstGeom prst="rect">
            <a:avLst/>
          </a:prstGeom>
        </p:spPr>
        <p:txBody>
          <a:bodyPr lIns="0" tIns="0" rIns="0" bIns="0" rtlCol="0" anchor="t">
            <a:spAutoFit/>
          </a:bodyPr>
          <a:lstStyle/>
          <a:p>
            <a:pPr marL="0" lvl="0" indent="0" algn="ctr">
              <a:lnSpc>
                <a:spcPts val="3449"/>
              </a:lnSpc>
              <a:spcBef>
                <a:spcPct val="0"/>
              </a:spcBef>
            </a:pPr>
            <a:r>
              <a:rPr lang="en-US" sz="2499" spc="244">
                <a:solidFill>
                  <a:srgbClr val="077F94"/>
                </a:solidFill>
                <a:latin typeface="Montserrat Bold"/>
              </a:rPr>
              <a:t>57 829 titres</a:t>
            </a:r>
          </a:p>
        </p:txBody>
      </p:sp>
      <p:sp>
        <p:nvSpPr>
          <p:cNvPr id="40" name="TextBox 40"/>
          <p:cNvSpPr txBox="1"/>
          <p:nvPr/>
        </p:nvSpPr>
        <p:spPr>
          <a:xfrm>
            <a:off x="4500403" y="5981479"/>
            <a:ext cx="2658739" cy="838200"/>
          </a:xfrm>
          <a:prstGeom prst="rect">
            <a:avLst/>
          </a:prstGeom>
        </p:spPr>
        <p:txBody>
          <a:bodyPr lIns="0" tIns="0" rIns="0" bIns="0" rtlCol="0" anchor="t">
            <a:spAutoFit/>
          </a:bodyPr>
          <a:lstStyle/>
          <a:p>
            <a:pPr algn="ctr">
              <a:lnSpc>
                <a:spcPts val="3449"/>
              </a:lnSpc>
            </a:pPr>
            <a:r>
              <a:rPr lang="en-US" sz="2499" spc="244">
                <a:solidFill>
                  <a:srgbClr val="077F94"/>
                </a:solidFill>
                <a:latin typeface="Montserrat Bold"/>
              </a:rPr>
              <a:t>3,21</a:t>
            </a:r>
          </a:p>
          <a:p>
            <a:pPr marL="0" lvl="0" indent="0" algn="ctr">
              <a:lnSpc>
                <a:spcPts val="3449"/>
              </a:lnSpc>
              <a:spcBef>
                <a:spcPct val="0"/>
              </a:spcBef>
            </a:pPr>
            <a:r>
              <a:rPr lang="en-US" sz="2499" spc="244">
                <a:solidFill>
                  <a:srgbClr val="077F94"/>
                </a:solidFill>
                <a:latin typeface="Montserrat Bold"/>
              </a:rPr>
              <a:t>jours</a:t>
            </a:r>
          </a:p>
        </p:txBody>
      </p:sp>
      <p:sp>
        <p:nvSpPr>
          <p:cNvPr id="41" name="TextBox 41"/>
          <p:cNvSpPr txBox="1"/>
          <p:nvPr/>
        </p:nvSpPr>
        <p:spPr>
          <a:xfrm>
            <a:off x="7827114" y="6195792"/>
            <a:ext cx="2658739" cy="409575"/>
          </a:xfrm>
          <a:prstGeom prst="rect">
            <a:avLst/>
          </a:prstGeom>
        </p:spPr>
        <p:txBody>
          <a:bodyPr lIns="0" tIns="0" rIns="0" bIns="0" rtlCol="0" anchor="t">
            <a:spAutoFit/>
          </a:bodyPr>
          <a:lstStyle/>
          <a:p>
            <a:pPr marL="0" lvl="0" indent="0" algn="ctr">
              <a:lnSpc>
                <a:spcPts val="3449"/>
              </a:lnSpc>
              <a:spcBef>
                <a:spcPct val="0"/>
              </a:spcBef>
            </a:pPr>
            <a:r>
              <a:rPr lang="en-US" sz="2499" spc="244">
                <a:solidFill>
                  <a:srgbClr val="077F94"/>
                </a:solidFill>
                <a:latin typeface="Montserrat Bold"/>
              </a:rPr>
              <a:t>37,58€</a:t>
            </a:r>
          </a:p>
        </p:txBody>
      </p:sp>
      <p:sp>
        <p:nvSpPr>
          <p:cNvPr id="42" name="TextBox 42"/>
          <p:cNvSpPr txBox="1"/>
          <p:nvPr/>
        </p:nvSpPr>
        <p:spPr>
          <a:xfrm>
            <a:off x="11149390" y="6195792"/>
            <a:ext cx="2658739" cy="409575"/>
          </a:xfrm>
          <a:prstGeom prst="rect">
            <a:avLst/>
          </a:prstGeom>
        </p:spPr>
        <p:txBody>
          <a:bodyPr lIns="0" tIns="0" rIns="0" bIns="0" rtlCol="0" anchor="t">
            <a:spAutoFit/>
          </a:bodyPr>
          <a:lstStyle/>
          <a:p>
            <a:pPr marL="0" lvl="0" indent="0" algn="ctr">
              <a:lnSpc>
                <a:spcPts val="3449"/>
              </a:lnSpc>
              <a:spcBef>
                <a:spcPct val="0"/>
              </a:spcBef>
            </a:pPr>
            <a:r>
              <a:rPr lang="en-US" sz="2499" spc="244">
                <a:solidFill>
                  <a:srgbClr val="077F94"/>
                </a:solidFill>
                <a:latin typeface="Montserrat Bold"/>
              </a:rPr>
              <a:t>59,3%</a:t>
            </a:r>
          </a:p>
        </p:txBody>
      </p:sp>
      <p:sp>
        <p:nvSpPr>
          <p:cNvPr id="43" name="TextBox 43"/>
          <p:cNvSpPr txBox="1"/>
          <p:nvPr/>
        </p:nvSpPr>
        <p:spPr>
          <a:xfrm>
            <a:off x="14470662" y="6167217"/>
            <a:ext cx="2658739" cy="409575"/>
          </a:xfrm>
          <a:prstGeom prst="rect">
            <a:avLst/>
          </a:prstGeom>
        </p:spPr>
        <p:txBody>
          <a:bodyPr lIns="0" tIns="0" rIns="0" bIns="0" rtlCol="0" anchor="t">
            <a:spAutoFit/>
          </a:bodyPr>
          <a:lstStyle/>
          <a:p>
            <a:pPr marL="0" lvl="0" indent="0" algn="ctr">
              <a:lnSpc>
                <a:spcPts val="3449"/>
              </a:lnSpc>
              <a:spcBef>
                <a:spcPct val="0"/>
              </a:spcBef>
            </a:pPr>
            <a:r>
              <a:rPr lang="en-US" sz="2499" spc="244">
                <a:solidFill>
                  <a:srgbClr val="077F94"/>
                </a:solidFill>
                <a:latin typeface="Montserrat Bold"/>
              </a:rPr>
              <a:t>4 130 416 €</a:t>
            </a:r>
          </a:p>
        </p:txBody>
      </p:sp>
      <p:sp>
        <p:nvSpPr>
          <p:cNvPr id="44" name="Freeform 44"/>
          <p:cNvSpPr/>
          <p:nvPr/>
        </p:nvSpPr>
        <p:spPr>
          <a:xfrm>
            <a:off x="4009968" y="5185802"/>
            <a:ext cx="314820" cy="271890"/>
          </a:xfrm>
          <a:custGeom>
            <a:avLst/>
            <a:gdLst/>
            <a:ahLst/>
            <a:cxnLst/>
            <a:rect l="l" t="t" r="r" b="b"/>
            <a:pathLst>
              <a:path w="314820" h="271890">
                <a:moveTo>
                  <a:pt x="0" y="0"/>
                </a:moveTo>
                <a:lnTo>
                  <a:pt x="314821" y="0"/>
                </a:lnTo>
                <a:lnTo>
                  <a:pt x="314821" y="271890"/>
                </a:lnTo>
                <a:lnTo>
                  <a:pt x="0" y="2718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45" name="Freeform 45"/>
          <p:cNvSpPr/>
          <p:nvPr/>
        </p:nvSpPr>
        <p:spPr>
          <a:xfrm>
            <a:off x="7331240" y="5185802"/>
            <a:ext cx="314820" cy="271890"/>
          </a:xfrm>
          <a:custGeom>
            <a:avLst/>
            <a:gdLst/>
            <a:ahLst/>
            <a:cxnLst/>
            <a:rect l="l" t="t" r="r" b="b"/>
            <a:pathLst>
              <a:path w="314820" h="271890">
                <a:moveTo>
                  <a:pt x="0" y="0"/>
                </a:moveTo>
                <a:lnTo>
                  <a:pt x="314820" y="0"/>
                </a:lnTo>
                <a:lnTo>
                  <a:pt x="314820" y="271890"/>
                </a:lnTo>
                <a:lnTo>
                  <a:pt x="0" y="2718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46" name="Freeform 46"/>
          <p:cNvSpPr/>
          <p:nvPr/>
        </p:nvSpPr>
        <p:spPr>
          <a:xfrm>
            <a:off x="10660323" y="5185802"/>
            <a:ext cx="314820" cy="271890"/>
          </a:xfrm>
          <a:custGeom>
            <a:avLst/>
            <a:gdLst/>
            <a:ahLst/>
            <a:cxnLst/>
            <a:rect l="l" t="t" r="r" b="b"/>
            <a:pathLst>
              <a:path w="314820" h="271890">
                <a:moveTo>
                  <a:pt x="0" y="0"/>
                </a:moveTo>
                <a:lnTo>
                  <a:pt x="314821" y="0"/>
                </a:lnTo>
                <a:lnTo>
                  <a:pt x="314821" y="271890"/>
                </a:lnTo>
                <a:lnTo>
                  <a:pt x="0" y="2718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47" name="Freeform 47"/>
          <p:cNvSpPr/>
          <p:nvPr/>
        </p:nvSpPr>
        <p:spPr>
          <a:xfrm>
            <a:off x="13985891" y="5203701"/>
            <a:ext cx="323362" cy="209891"/>
          </a:xfrm>
          <a:custGeom>
            <a:avLst/>
            <a:gdLst/>
            <a:ahLst/>
            <a:cxnLst/>
            <a:rect l="l" t="t" r="r" b="b"/>
            <a:pathLst>
              <a:path w="323362" h="209891">
                <a:moveTo>
                  <a:pt x="0" y="0"/>
                </a:moveTo>
                <a:lnTo>
                  <a:pt x="323362" y="0"/>
                </a:lnTo>
                <a:lnTo>
                  <a:pt x="323362" y="209892"/>
                </a:lnTo>
                <a:lnTo>
                  <a:pt x="0" y="209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TextBox 2"/>
          <p:cNvSpPr txBox="1"/>
          <p:nvPr/>
        </p:nvSpPr>
        <p:spPr>
          <a:xfrm>
            <a:off x="2134563" y="-131262"/>
            <a:ext cx="14122807" cy="854075"/>
          </a:xfrm>
          <a:prstGeom prst="rect">
            <a:avLst/>
          </a:prstGeom>
        </p:spPr>
        <p:txBody>
          <a:bodyPr lIns="0" tIns="0" rIns="0" bIns="0" rtlCol="0" anchor="t">
            <a:spAutoFit/>
          </a:bodyPr>
          <a:lstStyle/>
          <a:p>
            <a:pPr algn="l">
              <a:lnSpc>
                <a:spcPts val="7000"/>
              </a:lnSpc>
              <a:spcBef>
                <a:spcPct val="0"/>
              </a:spcBef>
            </a:pPr>
            <a:r>
              <a:rPr lang="en-US" sz="5000">
                <a:solidFill>
                  <a:srgbClr val="FFFFFF"/>
                </a:solidFill>
                <a:latin typeface="Montserrat Bold"/>
              </a:rPr>
              <a:t>Synthèse du modèle de recette 2023-2024</a:t>
            </a:r>
          </a:p>
        </p:txBody>
      </p:sp>
      <p:sp>
        <p:nvSpPr>
          <p:cNvPr id="3" name="AutoShape 3"/>
          <p:cNvSpPr/>
          <p:nvPr/>
        </p:nvSpPr>
        <p:spPr>
          <a:xfrm flipV="1">
            <a:off x="12626034" y="5488236"/>
            <a:ext cx="526682" cy="13451"/>
          </a:xfrm>
          <a:prstGeom prst="line">
            <a:avLst/>
          </a:prstGeom>
          <a:ln w="19050" cap="flat">
            <a:solidFill>
              <a:srgbClr val="FFFBEB"/>
            </a:solidFill>
            <a:prstDash val="solid"/>
            <a:headEnd type="none" w="sm" len="sm"/>
            <a:tailEnd type="none" w="sm" len="sm"/>
          </a:ln>
        </p:spPr>
        <p:txBody>
          <a:bodyPr/>
          <a:lstStyle/>
          <a:p>
            <a:endParaRPr lang="fr-FR"/>
          </a:p>
        </p:txBody>
      </p:sp>
      <p:grpSp>
        <p:nvGrpSpPr>
          <p:cNvPr id="4" name="Group 4"/>
          <p:cNvGrpSpPr/>
          <p:nvPr/>
        </p:nvGrpSpPr>
        <p:grpSpPr>
          <a:xfrm>
            <a:off x="9486537" y="4949239"/>
            <a:ext cx="3216476" cy="1091444"/>
            <a:chOff x="0" y="0"/>
            <a:chExt cx="1362573" cy="462361"/>
          </a:xfrm>
        </p:grpSpPr>
        <p:sp>
          <p:nvSpPr>
            <p:cNvPr id="5" name="Freeform 5"/>
            <p:cNvSpPr/>
            <p:nvPr/>
          </p:nvSpPr>
          <p:spPr>
            <a:xfrm>
              <a:off x="0" y="0"/>
              <a:ext cx="1362573" cy="462361"/>
            </a:xfrm>
            <a:custGeom>
              <a:avLst/>
              <a:gdLst/>
              <a:ahLst/>
              <a:cxnLst/>
              <a:rect l="l" t="t" r="r" b="b"/>
              <a:pathLst>
                <a:path w="1362573" h="462361">
                  <a:moveTo>
                    <a:pt x="231180" y="0"/>
                  </a:moveTo>
                  <a:lnTo>
                    <a:pt x="1131393" y="0"/>
                  </a:lnTo>
                  <a:cubicBezTo>
                    <a:pt x="1192706" y="0"/>
                    <a:pt x="1251507" y="24356"/>
                    <a:pt x="1294862" y="67711"/>
                  </a:cubicBezTo>
                  <a:cubicBezTo>
                    <a:pt x="1338217" y="111066"/>
                    <a:pt x="1362573" y="169868"/>
                    <a:pt x="1362573" y="231180"/>
                  </a:cubicBezTo>
                  <a:lnTo>
                    <a:pt x="1362573" y="231180"/>
                  </a:lnTo>
                  <a:cubicBezTo>
                    <a:pt x="1362573" y="358858"/>
                    <a:pt x="1259070" y="462361"/>
                    <a:pt x="1131393" y="462361"/>
                  </a:cubicBezTo>
                  <a:lnTo>
                    <a:pt x="231180" y="462361"/>
                  </a:lnTo>
                  <a:cubicBezTo>
                    <a:pt x="169868" y="462361"/>
                    <a:pt x="111066" y="438004"/>
                    <a:pt x="67711" y="394650"/>
                  </a:cubicBezTo>
                  <a:cubicBezTo>
                    <a:pt x="24356" y="351295"/>
                    <a:pt x="0" y="292493"/>
                    <a:pt x="0" y="231180"/>
                  </a:cubicBezTo>
                  <a:lnTo>
                    <a:pt x="0" y="231180"/>
                  </a:lnTo>
                  <a:cubicBezTo>
                    <a:pt x="0" y="169868"/>
                    <a:pt x="24356" y="111066"/>
                    <a:pt x="67711" y="67711"/>
                  </a:cubicBezTo>
                  <a:cubicBezTo>
                    <a:pt x="111066" y="24356"/>
                    <a:pt x="169868" y="0"/>
                    <a:pt x="231180" y="0"/>
                  </a:cubicBezTo>
                  <a:close/>
                </a:path>
              </a:pathLst>
            </a:custGeom>
            <a:solidFill>
              <a:srgbClr val="FFFFFF"/>
            </a:solidFill>
          </p:spPr>
          <p:txBody>
            <a:bodyPr/>
            <a:lstStyle/>
            <a:p>
              <a:endParaRPr lang="fr-FR"/>
            </a:p>
          </p:txBody>
        </p:sp>
        <p:sp>
          <p:nvSpPr>
            <p:cNvPr id="6" name="TextBox 6"/>
            <p:cNvSpPr txBox="1"/>
            <p:nvPr/>
          </p:nvSpPr>
          <p:spPr>
            <a:xfrm>
              <a:off x="0" y="-47625"/>
              <a:ext cx="1362573" cy="509986"/>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13962211" y="3444414"/>
            <a:ext cx="3153857" cy="596799"/>
            <a:chOff x="0" y="0"/>
            <a:chExt cx="1244219" cy="235442"/>
          </a:xfrm>
        </p:grpSpPr>
        <p:sp>
          <p:nvSpPr>
            <p:cNvPr id="8" name="Freeform 8"/>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CE2B37"/>
              </a:solidFill>
              <a:prstDash val="solid"/>
              <a:round/>
            </a:ln>
          </p:spPr>
          <p:txBody>
            <a:bodyPr/>
            <a:lstStyle/>
            <a:p>
              <a:endParaRPr lang="fr-FR"/>
            </a:p>
          </p:txBody>
        </p:sp>
        <p:sp>
          <p:nvSpPr>
            <p:cNvPr id="9" name="TextBox 9"/>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grpSp>
        <p:nvGrpSpPr>
          <p:cNvPr id="10" name="Group 10"/>
          <p:cNvGrpSpPr/>
          <p:nvPr/>
        </p:nvGrpSpPr>
        <p:grpSpPr>
          <a:xfrm>
            <a:off x="13962211" y="4611773"/>
            <a:ext cx="3153857" cy="596799"/>
            <a:chOff x="0" y="0"/>
            <a:chExt cx="1244219" cy="235442"/>
          </a:xfrm>
        </p:grpSpPr>
        <p:sp>
          <p:nvSpPr>
            <p:cNvPr id="11" name="Freeform 11"/>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12" name="TextBox 12"/>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grpSp>
        <p:nvGrpSpPr>
          <p:cNvPr id="13" name="Group 13"/>
          <p:cNvGrpSpPr/>
          <p:nvPr/>
        </p:nvGrpSpPr>
        <p:grpSpPr>
          <a:xfrm>
            <a:off x="13964937" y="8948735"/>
            <a:ext cx="3153857" cy="596799"/>
            <a:chOff x="0" y="0"/>
            <a:chExt cx="1244219" cy="235442"/>
          </a:xfrm>
        </p:grpSpPr>
        <p:sp>
          <p:nvSpPr>
            <p:cNvPr id="14" name="Freeform 14"/>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15" name="TextBox 15"/>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grpSp>
        <p:nvGrpSpPr>
          <p:cNvPr id="16" name="Group 16"/>
          <p:cNvGrpSpPr/>
          <p:nvPr/>
        </p:nvGrpSpPr>
        <p:grpSpPr>
          <a:xfrm>
            <a:off x="13962211" y="5800297"/>
            <a:ext cx="3900434" cy="557212"/>
            <a:chOff x="0" y="0"/>
            <a:chExt cx="1538749" cy="219824"/>
          </a:xfrm>
        </p:grpSpPr>
        <p:sp>
          <p:nvSpPr>
            <p:cNvPr id="17" name="Freeform 17"/>
            <p:cNvSpPr/>
            <p:nvPr/>
          </p:nvSpPr>
          <p:spPr>
            <a:xfrm>
              <a:off x="0" y="0"/>
              <a:ext cx="1538749" cy="219824"/>
            </a:xfrm>
            <a:custGeom>
              <a:avLst/>
              <a:gdLst/>
              <a:ahLst/>
              <a:cxnLst/>
              <a:rect l="l" t="t" r="r" b="b"/>
              <a:pathLst>
                <a:path w="1538749" h="219824">
                  <a:moveTo>
                    <a:pt x="109912" y="0"/>
                  </a:moveTo>
                  <a:lnTo>
                    <a:pt x="1428837" y="0"/>
                  </a:lnTo>
                  <a:cubicBezTo>
                    <a:pt x="1489540" y="0"/>
                    <a:pt x="1538749" y="49209"/>
                    <a:pt x="1538749" y="109912"/>
                  </a:cubicBezTo>
                  <a:lnTo>
                    <a:pt x="1538749" y="109912"/>
                  </a:lnTo>
                  <a:cubicBezTo>
                    <a:pt x="1538749" y="139062"/>
                    <a:pt x="1527169" y="167019"/>
                    <a:pt x="1506557" y="187632"/>
                  </a:cubicBezTo>
                  <a:cubicBezTo>
                    <a:pt x="1485944" y="208244"/>
                    <a:pt x="1457988" y="219824"/>
                    <a:pt x="1428837" y="219824"/>
                  </a:cubicBezTo>
                  <a:lnTo>
                    <a:pt x="109912" y="219824"/>
                  </a:lnTo>
                  <a:cubicBezTo>
                    <a:pt x="49209" y="219824"/>
                    <a:pt x="0" y="170615"/>
                    <a:pt x="0" y="109912"/>
                  </a:cubicBezTo>
                  <a:lnTo>
                    <a:pt x="0" y="109912"/>
                  </a:lnTo>
                  <a:cubicBezTo>
                    <a:pt x="0" y="49209"/>
                    <a:pt x="49209" y="0"/>
                    <a:pt x="109912"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18" name="TextBox 18"/>
            <p:cNvSpPr txBox="1"/>
            <p:nvPr/>
          </p:nvSpPr>
          <p:spPr>
            <a:xfrm>
              <a:off x="0" y="-38100"/>
              <a:ext cx="1538749" cy="257924"/>
            </a:xfrm>
            <a:prstGeom prst="rect">
              <a:avLst/>
            </a:prstGeom>
          </p:spPr>
          <p:txBody>
            <a:bodyPr lIns="47020" tIns="47020" rIns="47020" bIns="47020" rtlCol="0" anchor="ctr"/>
            <a:lstStyle/>
            <a:p>
              <a:pPr algn="ctr">
                <a:lnSpc>
                  <a:spcPts val="2659"/>
                </a:lnSpc>
              </a:pPr>
              <a:endParaRPr/>
            </a:p>
          </p:txBody>
        </p:sp>
      </p:grpSp>
      <p:sp>
        <p:nvSpPr>
          <p:cNvPr id="19" name="Freeform 19"/>
          <p:cNvSpPr/>
          <p:nvPr/>
        </p:nvSpPr>
        <p:spPr>
          <a:xfrm rot="-10800000">
            <a:off x="6310772" y="-5858141"/>
            <a:ext cx="6580954" cy="6580954"/>
          </a:xfrm>
          <a:custGeom>
            <a:avLst/>
            <a:gdLst/>
            <a:ahLst/>
            <a:cxnLst/>
            <a:rect l="l" t="t" r="r" b="b"/>
            <a:pathLst>
              <a:path w="6580954" h="6580954">
                <a:moveTo>
                  <a:pt x="0" y="0"/>
                </a:moveTo>
                <a:lnTo>
                  <a:pt x="6580954" y="0"/>
                </a:lnTo>
                <a:lnTo>
                  <a:pt x="6580954" y="6580954"/>
                </a:lnTo>
                <a:lnTo>
                  <a:pt x="0" y="6580954"/>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FR"/>
          </a:p>
        </p:txBody>
      </p:sp>
      <p:sp>
        <p:nvSpPr>
          <p:cNvPr id="20" name="AutoShape 20"/>
          <p:cNvSpPr/>
          <p:nvPr/>
        </p:nvSpPr>
        <p:spPr>
          <a:xfrm>
            <a:off x="13141047" y="3799624"/>
            <a:ext cx="7717" cy="5489112"/>
          </a:xfrm>
          <a:prstGeom prst="line">
            <a:avLst/>
          </a:prstGeom>
          <a:ln w="19050" cap="flat">
            <a:solidFill>
              <a:srgbClr val="FFFBEB"/>
            </a:solidFill>
            <a:prstDash val="solid"/>
            <a:headEnd type="none" w="sm" len="sm"/>
            <a:tailEnd type="none" w="sm" len="sm"/>
          </a:ln>
        </p:spPr>
        <p:txBody>
          <a:bodyPr/>
          <a:lstStyle/>
          <a:p>
            <a:endParaRPr lang="fr-FR"/>
          </a:p>
        </p:txBody>
      </p:sp>
      <p:sp>
        <p:nvSpPr>
          <p:cNvPr id="21" name="AutoShape 21"/>
          <p:cNvSpPr/>
          <p:nvPr/>
        </p:nvSpPr>
        <p:spPr>
          <a:xfrm>
            <a:off x="13154371" y="4910173"/>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22" name="AutoShape 22"/>
          <p:cNvSpPr/>
          <p:nvPr/>
        </p:nvSpPr>
        <p:spPr>
          <a:xfrm>
            <a:off x="13154371" y="6092092"/>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23" name="TextBox 23"/>
          <p:cNvSpPr txBox="1"/>
          <p:nvPr/>
        </p:nvSpPr>
        <p:spPr>
          <a:xfrm>
            <a:off x="9563515" y="5138075"/>
            <a:ext cx="3062519" cy="662222"/>
          </a:xfrm>
          <a:prstGeom prst="rect">
            <a:avLst/>
          </a:prstGeom>
        </p:spPr>
        <p:txBody>
          <a:bodyPr lIns="0" tIns="0" rIns="0" bIns="0" rtlCol="0" anchor="t">
            <a:spAutoFit/>
          </a:bodyPr>
          <a:lstStyle/>
          <a:p>
            <a:pPr algn="ctr">
              <a:lnSpc>
                <a:spcPts val="2668"/>
              </a:lnSpc>
              <a:spcBef>
                <a:spcPct val="0"/>
              </a:spcBef>
            </a:pPr>
            <a:r>
              <a:rPr lang="en-US" sz="1906">
                <a:solidFill>
                  <a:srgbClr val="077F94"/>
                </a:solidFill>
                <a:latin typeface="Bricolage Grotesque Bold"/>
              </a:rPr>
              <a:t>PERFORMANCES FINANCIERES</a:t>
            </a:r>
          </a:p>
        </p:txBody>
      </p:sp>
      <p:sp>
        <p:nvSpPr>
          <p:cNvPr id="24" name="TextBox 24"/>
          <p:cNvSpPr txBox="1"/>
          <p:nvPr/>
        </p:nvSpPr>
        <p:spPr>
          <a:xfrm>
            <a:off x="13964937" y="4769905"/>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Recette / client :  28,1 €</a:t>
            </a:r>
          </a:p>
        </p:txBody>
      </p:sp>
      <p:sp>
        <p:nvSpPr>
          <p:cNvPr id="25" name="TextBox 25"/>
          <p:cNvSpPr txBox="1"/>
          <p:nvPr/>
        </p:nvSpPr>
        <p:spPr>
          <a:xfrm>
            <a:off x="13967663" y="9106867"/>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Prix moyen / journée: 22,29 €</a:t>
            </a:r>
          </a:p>
        </p:txBody>
      </p:sp>
      <p:sp>
        <p:nvSpPr>
          <p:cNvPr id="26" name="TextBox 26"/>
          <p:cNvSpPr txBox="1"/>
          <p:nvPr/>
        </p:nvSpPr>
        <p:spPr>
          <a:xfrm>
            <a:off x="14110895" y="5929707"/>
            <a:ext cx="3627902"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Recette max théorique : 5 756 447 €</a:t>
            </a:r>
          </a:p>
        </p:txBody>
      </p:sp>
      <p:grpSp>
        <p:nvGrpSpPr>
          <p:cNvPr id="27" name="Group 27"/>
          <p:cNvGrpSpPr/>
          <p:nvPr/>
        </p:nvGrpSpPr>
        <p:grpSpPr>
          <a:xfrm>
            <a:off x="5022133" y="2759923"/>
            <a:ext cx="3161597" cy="1072822"/>
            <a:chOff x="0" y="0"/>
            <a:chExt cx="1362573" cy="462361"/>
          </a:xfrm>
        </p:grpSpPr>
        <p:sp>
          <p:nvSpPr>
            <p:cNvPr id="28" name="Freeform 28"/>
            <p:cNvSpPr/>
            <p:nvPr/>
          </p:nvSpPr>
          <p:spPr>
            <a:xfrm>
              <a:off x="0" y="0"/>
              <a:ext cx="1362573" cy="462361"/>
            </a:xfrm>
            <a:custGeom>
              <a:avLst/>
              <a:gdLst/>
              <a:ahLst/>
              <a:cxnLst/>
              <a:rect l="l" t="t" r="r" b="b"/>
              <a:pathLst>
                <a:path w="1362573" h="462361">
                  <a:moveTo>
                    <a:pt x="231180" y="0"/>
                  </a:moveTo>
                  <a:lnTo>
                    <a:pt x="1131393" y="0"/>
                  </a:lnTo>
                  <a:cubicBezTo>
                    <a:pt x="1192706" y="0"/>
                    <a:pt x="1251507" y="24356"/>
                    <a:pt x="1294862" y="67711"/>
                  </a:cubicBezTo>
                  <a:cubicBezTo>
                    <a:pt x="1338217" y="111066"/>
                    <a:pt x="1362573" y="169868"/>
                    <a:pt x="1362573" y="231180"/>
                  </a:cubicBezTo>
                  <a:lnTo>
                    <a:pt x="1362573" y="231180"/>
                  </a:lnTo>
                  <a:cubicBezTo>
                    <a:pt x="1362573" y="358858"/>
                    <a:pt x="1259070" y="462361"/>
                    <a:pt x="1131393" y="462361"/>
                  </a:cubicBezTo>
                  <a:lnTo>
                    <a:pt x="231180" y="462361"/>
                  </a:lnTo>
                  <a:cubicBezTo>
                    <a:pt x="169868" y="462361"/>
                    <a:pt x="111066" y="438004"/>
                    <a:pt x="67711" y="394650"/>
                  </a:cubicBezTo>
                  <a:cubicBezTo>
                    <a:pt x="24356" y="351295"/>
                    <a:pt x="0" y="292493"/>
                    <a:pt x="0" y="231180"/>
                  </a:cubicBezTo>
                  <a:lnTo>
                    <a:pt x="0" y="231180"/>
                  </a:lnTo>
                  <a:cubicBezTo>
                    <a:pt x="0" y="169868"/>
                    <a:pt x="24356" y="111066"/>
                    <a:pt x="67711" y="67711"/>
                  </a:cubicBezTo>
                  <a:cubicBezTo>
                    <a:pt x="111066" y="24356"/>
                    <a:pt x="169868" y="0"/>
                    <a:pt x="231180" y="0"/>
                  </a:cubicBezTo>
                  <a:close/>
                </a:path>
              </a:pathLst>
            </a:custGeom>
            <a:solidFill>
              <a:srgbClr val="FFFFFF"/>
            </a:solidFill>
          </p:spPr>
          <p:txBody>
            <a:bodyPr/>
            <a:lstStyle/>
            <a:p>
              <a:endParaRPr lang="fr-FR"/>
            </a:p>
          </p:txBody>
        </p:sp>
        <p:sp>
          <p:nvSpPr>
            <p:cNvPr id="29" name="TextBox 29"/>
            <p:cNvSpPr txBox="1"/>
            <p:nvPr/>
          </p:nvSpPr>
          <p:spPr>
            <a:xfrm>
              <a:off x="0" y="-47625"/>
              <a:ext cx="1362573" cy="509986"/>
            </a:xfrm>
            <a:prstGeom prst="rect">
              <a:avLst/>
            </a:prstGeom>
          </p:spPr>
          <p:txBody>
            <a:bodyPr lIns="50800" tIns="50800" rIns="50800" bIns="50800" rtlCol="0" anchor="ctr"/>
            <a:lstStyle/>
            <a:p>
              <a:pPr algn="ctr">
                <a:lnSpc>
                  <a:spcPts val="3079"/>
                </a:lnSpc>
              </a:pPr>
              <a:endParaRPr/>
            </a:p>
          </p:txBody>
        </p:sp>
      </p:grpSp>
      <p:sp>
        <p:nvSpPr>
          <p:cNvPr id="30" name="TextBox 30"/>
          <p:cNvSpPr txBox="1"/>
          <p:nvPr/>
        </p:nvSpPr>
        <p:spPr>
          <a:xfrm>
            <a:off x="5097798" y="3123376"/>
            <a:ext cx="3010267" cy="321038"/>
          </a:xfrm>
          <a:prstGeom prst="rect">
            <a:avLst/>
          </a:prstGeom>
        </p:spPr>
        <p:txBody>
          <a:bodyPr lIns="0" tIns="0" rIns="0" bIns="0" rtlCol="0" anchor="t">
            <a:spAutoFit/>
          </a:bodyPr>
          <a:lstStyle/>
          <a:p>
            <a:pPr algn="ctr">
              <a:lnSpc>
                <a:spcPts val="2623"/>
              </a:lnSpc>
              <a:spcBef>
                <a:spcPct val="0"/>
              </a:spcBef>
            </a:pPr>
            <a:r>
              <a:rPr lang="en-US" sz="1873">
                <a:solidFill>
                  <a:srgbClr val="077F94"/>
                </a:solidFill>
                <a:latin typeface="Bricolage Grotesque Bold"/>
              </a:rPr>
              <a:t>CLIENTS</a:t>
            </a:r>
          </a:p>
        </p:txBody>
      </p:sp>
      <p:sp>
        <p:nvSpPr>
          <p:cNvPr id="31" name="AutoShape 31"/>
          <p:cNvSpPr/>
          <p:nvPr/>
        </p:nvSpPr>
        <p:spPr>
          <a:xfrm>
            <a:off x="3627054" y="3273119"/>
            <a:ext cx="1394824" cy="5"/>
          </a:xfrm>
          <a:prstGeom prst="line">
            <a:avLst/>
          </a:prstGeom>
          <a:ln w="19050" cap="flat">
            <a:solidFill>
              <a:srgbClr val="FFFBEB"/>
            </a:solidFill>
            <a:prstDash val="solid"/>
            <a:headEnd type="none" w="sm" len="sm"/>
            <a:tailEnd type="none" w="sm" len="sm"/>
          </a:ln>
        </p:spPr>
        <p:txBody>
          <a:bodyPr/>
          <a:lstStyle/>
          <a:p>
            <a:endParaRPr lang="fr-FR"/>
          </a:p>
        </p:txBody>
      </p:sp>
      <p:sp>
        <p:nvSpPr>
          <p:cNvPr id="32" name="AutoShape 32"/>
          <p:cNvSpPr/>
          <p:nvPr/>
        </p:nvSpPr>
        <p:spPr>
          <a:xfrm flipH="1">
            <a:off x="4227015" y="1510019"/>
            <a:ext cx="12140" cy="3431284"/>
          </a:xfrm>
          <a:prstGeom prst="line">
            <a:avLst/>
          </a:prstGeom>
          <a:ln w="19050" cap="flat">
            <a:solidFill>
              <a:srgbClr val="FFFFFF"/>
            </a:solidFill>
            <a:prstDash val="solid"/>
            <a:headEnd type="none" w="sm" len="sm"/>
            <a:tailEnd type="none" w="sm" len="sm"/>
          </a:ln>
        </p:spPr>
        <p:txBody>
          <a:bodyPr/>
          <a:lstStyle/>
          <a:p>
            <a:endParaRPr lang="fr-FR"/>
          </a:p>
        </p:txBody>
      </p:sp>
      <p:grpSp>
        <p:nvGrpSpPr>
          <p:cNvPr id="33" name="Group 33"/>
          <p:cNvGrpSpPr/>
          <p:nvPr/>
        </p:nvGrpSpPr>
        <p:grpSpPr>
          <a:xfrm>
            <a:off x="347636" y="4653892"/>
            <a:ext cx="3100047" cy="586617"/>
            <a:chOff x="0" y="0"/>
            <a:chExt cx="1244219" cy="235442"/>
          </a:xfrm>
        </p:grpSpPr>
        <p:sp>
          <p:nvSpPr>
            <p:cNvPr id="34" name="Freeform 34"/>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ABABAB"/>
              </a:solidFill>
              <a:prstDash val="solid"/>
              <a:round/>
            </a:ln>
          </p:spPr>
          <p:txBody>
            <a:bodyPr/>
            <a:lstStyle/>
            <a:p>
              <a:endParaRPr lang="fr-FR"/>
            </a:p>
          </p:txBody>
        </p:sp>
        <p:sp>
          <p:nvSpPr>
            <p:cNvPr id="35" name="TextBox 35"/>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sp>
        <p:nvSpPr>
          <p:cNvPr id="36" name="TextBox 36"/>
          <p:cNvSpPr txBox="1"/>
          <p:nvPr/>
        </p:nvSpPr>
        <p:spPr>
          <a:xfrm>
            <a:off x="350316" y="4799313"/>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Fréquentation: 185 345 JS</a:t>
            </a:r>
          </a:p>
        </p:txBody>
      </p:sp>
      <p:grpSp>
        <p:nvGrpSpPr>
          <p:cNvPr id="38" name="Group 38"/>
          <p:cNvGrpSpPr/>
          <p:nvPr/>
        </p:nvGrpSpPr>
        <p:grpSpPr>
          <a:xfrm>
            <a:off x="350316" y="1264175"/>
            <a:ext cx="3100047" cy="586617"/>
            <a:chOff x="0" y="0"/>
            <a:chExt cx="1244219" cy="235442"/>
          </a:xfrm>
        </p:grpSpPr>
        <p:sp>
          <p:nvSpPr>
            <p:cNvPr id="39" name="Freeform 39"/>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ABABAB"/>
              </a:solidFill>
              <a:prstDash val="solid"/>
              <a:round/>
            </a:ln>
          </p:spPr>
          <p:txBody>
            <a:bodyPr/>
            <a:lstStyle/>
            <a:p>
              <a:endParaRPr lang="fr-FR"/>
            </a:p>
          </p:txBody>
        </p:sp>
        <p:sp>
          <p:nvSpPr>
            <p:cNvPr id="40" name="TextBox 40"/>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sp>
        <p:nvSpPr>
          <p:cNvPr id="41" name="TextBox 41"/>
          <p:cNvSpPr txBox="1"/>
          <p:nvPr/>
        </p:nvSpPr>
        <p:spPr>
          <a:xfrm>
            <a:off x="352995" y="1409596"/>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Forfaits vendus: 57 289 titres</a:t>
            </a:r>
          </a:p>
        </p:txBody>
      </p:sp>
      <p:grpSp>
        <p:nvGrpSpPr>
          <p:cNvPr id="42" name="Group 42"/>
          <p:cNvGrpSpPr/>
          <p:nvPr/>
        </p:nvGrpSpPr>
        <p:grpSpPr>
          <a:xfrm>
            <a:off x="335496" y="2979817"/>
            <a:ext cx="3291558" cy="548315"/>
            <a:chOff x="0" y="0"/>
            <a:chExt cx="1321083" cy="220069"/>
          </a:xfrm>
        </p:grpSpPr>
        <p:sp>
          <p:nvSpPr>
            <p:cNvPr id="43" name="Freeform 43"/>
            <p:cNvSpPr/>
            <p:nvPr/>
          </p:nvSpPr>
          <p:spPr>
            <a:xfrm>
              <a:off x="0" y="0"/>
              <a:ext cx="1321084" cy="220069"/>
            </a:xfrm>
            <a:custGeom>
              <a:avLst/>
              <a:gdLst/>
              <a:ahLst/>
              <a:cxnLst/>
              <a:rect l="l" t="t" r="r" b="b"/>
              <a:pathLst>
                <a:path w="1321084" h="220069">
                  <a:moveTo>
                    <a:pt x="110034" y="0"/>
                  </a:moveTo>
                  <a:lnTo>
                    <a:pt x="1211049" y="0"/>
                  </a:lnTo>
                  <a:cubicBezTo>
                    <a:pt x="1240232" y="0"/>
                    <a:pt x="1268220" y="11593"/>
                    <a:pt x="1288855" y="32228"/>
                  </a:cubicBezTo>
                  <a:cubicBezTo>
                    <a:pt x="1309491" y="52864"/>
                    <a:pt x="1321084" y="80851"/>
                    <a:pt x="1321084" y="110034"/>
                  </a:cubicBezTo>
                  <a:lnTo>
                    <a:pt x="1321084" y="110034"/>
                  </a:lnTo>
                  <a:cubicBezTo>
                    <a:pt x="1321084" y="139217"/>
                    <a:pt x="1309491" y="167205"/>
                    <a:pt x="1288855" y="187841"/>
                  </a:cubicBezTo>
                  <a:cubicBezTo>
                    <a:pt x="1268220" y="208476"/>
                    <a:pt x="1240232" y="220069"/>
                    <a:pt x="1211049" y="220069"/>
                  </a:cubicBezTo>
                  <a:lnTo>
                    <a:pt x="110034" y="220069"/>
                  </a:lnTo>
                  <a:cubicBezTo>
                    <a:pt x="80851" y="220069"/>
                    <a:pt x="52864" y="208476"/>
                    <a:pt x="32228" y="187841"/>
                  </a:cubicBezTo>
                  <a:cubicBezTo>
                    <a:pt x="11593" y="167205"/>
                    <a:pt x="0" y="139217"/>
                    <a:pt x="0" y="110034"/>
                  </a:cubicBezTo>
                  <a:lnTo>
                    <a:pt x="0" y="110034"/>
                  </a:lnTo>
                  <a:cubicBezTo>
                    <a:pt x="0" y="80851"/>
                    <a:pt x="11593" y="52864"/>
                    <a:pt x="32228" y="32228"/>
                  </a:cubicBezTo>
                  <a:cubicBezTo>
                    <a:pt x="52864" y="11593"/>
                    <a:pt x="80851" y="0"/>
                    <a:pt x="110034" y="0"/>
                  </a:cubicBezTo>
                  <a:close/>
                </a:path>
              </a:pathLst>
            </a:custGeom>
            <a:solidFill>
              <a:srgbClr val="000000">
                <a:alpha val="0"/>
              </a:srgbClr>
            </a:solidFill>
            <a:ln w="38100" cap="rnd">
              <a:solidFill>
                <a:srgbClr val="ABABAB"/>
              </a:solidFill>
              <a:prstDash val="solid"/>
              <a:round/>
            </a:ln>
          </p:spPr>
          <p:txBody>
            <a:bodyPr/>
            <a:lstStyle/>
            <a:p>
              <a:endParaRPr lang="fr-FR"/>
            </a:p>
          </p:txBody>
        </p:sp>
        <p:sp>
          <p:nvSpPr>
            <p:cNvPr id="44" name="TextBox 44"/>
            <p:cNvSpPr txBox="1"/>
            <p:nvPr/>
          </p:nvSpPr>
          <p:spPr>
            <a:xfrm>
              <a:off x="0" y="-38100"/>
              <a:ext cx="1321083" cy="258169"/>
            </a:xfrm>
            <a:prstGeom prst="rect">
              <a:avLst/>
            </a:prstGeom>
          </p:spPr>
          <p:txBody>
            <a:bodyPr lIns="47020" tIns="47020" rIns="47020" bIns="47020" rtlCol="0" anchor="ctr"/>
            <a:lstStyle/>
            <a:p>
              <a:pPr algn="ctr">
                <a:lnSpc>
                  <a:spcPts val="2659"/>
                </a:lnSpc>
              </a:pPr>
              <a:endParaRPr/>
            </a:p>
          </p:txBody>
        </p:sp>
      </p:grpSp>
      <p:sp>
        <p:nvSpPr>
          <p:cNvPr id="45" name="TextBox 45"/>
          <p:cNvSpPr txBox="1"/>
          <p:nvPr/>
        </p:nvSpPr>
        <p:spPr>
          <a:xfrm>
            <a:off x="338176" y="3125238"/>
            <a:ext cx="3167279"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Consommation/client : 3,21 jours </a:t>
            </a:r>
          </a:p>
        </p:txBody>
      </p:sp>
      <p:grpSp>
        <p:nvGrpSpPr>
          <p:cNvPr id="46" name="Group 46"/>
          <p:cNvGrpSpPr/>
          <p:nvPr/>
        </p:nvGrpSpPr>
        <p:grpSpPr>
          <a:xfrm>
            <a:off x="5039631" y="7508923"/>
            <a:ext cx="3161597" cy="1072822"/>
            <a:chOff x="0" y="0"/>
            <a:chExt cx="1362573" cy="462361"/>
          </a:xfrm>
        </p:grpSpPr>
        <p:sp>
          <p:nvSpPr>
            <p:cNvPr id="47" name="Freeform 47"/>
            <p:cNvSpPr/>
            <p:nvPr/>
          </p:nvSpPr>
          <p:spPr>
            <a:xfrm>
              <a:off x="0" y="0"/>
              <a:ext cx="1362573" cy="462361"/>
            </a:xfrm>
            <a:custGeom>
              <a:avLst/>
              <a:gdLst/>
              <a:ahLst/>
              <a:cxnLst/>
              <a:rect l="l" t="t" r="r" b="b"/>
              <a:pathLst>
                <a:path w="1362573" h="462361">
                  <a:moveTo>
                    <a:pt x="231180" y="0"/>
                  </a:moveTo>
                  <a:lnTo>
                    <a:pt x="1131393" y="0"/>
                  </a:lnTo>
                  <a:cubicBezTo>
                    <a:pt x="1192706" y="0"/>
                    <a:pt x="1251507" y="24356"/>
                    <a:pt x="1294862" y="67711"/>
                  </a:cubicBezTo>
                  <a:cubicBezTo>
                    <a:pt x="1338217" y="111066"/>
                    <a:pt x="1362573" y="169868"/>
                    <a:pt x="1362573" y="231180"/>
                  </a:cubicBezTo>
                  <a:lnTo>
                    <a:pt x="1362573" y="231180"/>
                  </a:lnTo>
                  <a:cubicBezTo>
                    <a:pt x="1362573" y="358858"/>
                    <a:pt x="1259070" y="462361"/>
                    <a:pt x="1131393" y="462361"/>
                  </a:cubicBezTo>
                  <a:lnTo>
                    <a:pt x="231180" y="462361"/>
                  </a:lnTo>
                  <a:cubicBezTo>
                    <a:pt x="169868" y="462361"/>
                    <a:pt x="111066" y="438004"/>
                    <a:pt x="67711" y="394650"/>
                  </a:cubicBezTo>
                  <a:cubicBezTo>
                    <a:pt x="24356" y="351295"/>
                    <a:pt x="0" y="292493"/>
                    <a:pt x="0" y="231180"/>
                  </a:cubicBezTo>
                  <a:lnTo>
                    <a:pt x="0" y="231180"/>
                  </a:lnTo>
                  <a:cubicBezTo>
                    <a:pt x="0" y="169868"/>
                    <a:pt x="24356" y="111066"/>
                    <a:pt x="67711" y="67711"/>
                  </a:cubicBezTo>
                  <a:cubicBezTo>
                    <a:pt x="111066" y="24356"/>
                    <a:pt x="169868" y="0"/>
                    <a:pt x="231180" y="0"/>
                  </a:cubicBezTo>
                  <a:close/>
                </a:path>
              </a:pathLst>
            </a:custGeom>
            <a:solidFill>
              <a:srgbClr val="FFFFFF"/>
            </a:solidFill>
          </p:spPr>
          <p:txBody>
            <a:bodyPr/>
            <a:lstStyle/>
            <a:p>
              <a:endParaRPr lang="fr-FR"/>
            </a:p>
          </p:txBody>
        </p:sp>
        <p:sp>
          <p:nvSpPr>
            <p:cNvPr id="48" name="TextBox 48"/>
            <p:cNvSpPr txBox="1"/>
            <p:nvPr/>
          </p:nvSpPr>
          <p:spPr>
            <a:xfrm>
              <a:off x="0" y="-47625"/>
              <a:ext cx="1362573" cy="509986"/>
            </a:xfrm>
            <a:prstGeom prst="rect">
              <a:avLst/>
            </a:prstGeom>
          </p:spPr>
          <p:txBody>
            <a:bodyPr lIns="50800" tIns="50800" rIns="50800" bIns="50800" rtlCol="0" anchor="ctr"/>
            <a:lstStyle/>
            <a:p>
              <a:pPr algn="ctr">
                <a:lnSpc>
                  <a:spcPts val="3079"/>
                </a:lnSpc>
              </a:pPr>
              <a:endParaRPr/>
            </a:p>
          </p:txBody>
        </p:sp>
      </p:grpSp>
      <p:sp>
        <p:nvSpPr>
          <p:cNvPr id="49" name="TextBox 49"/>
          <p:cNvSpPr txBox="1"/>
          <p:nvPr/>
        </p:nvSpPr>
        <p:spPr>
          <a:xfrm>
            <a:off x="5115296" y="7872376"/>
            <a:ext cx="3010267" cy="321038"/>
          </a:xfrm>
          <a:prstGeom prst="rect">
            <a:avLst/>
          </a:prstGeom>
        </p:spPr>
        <p:txBody>
          <a:bodyPr lIns="0" tIns="0" rIns="0" bIns="0" rtlCol="0" anchor="t">
            <a:spAutoFit/>
          </a:bodyPr>
          <a:lstStyle/>
          <a:p>
            <a:pPr algn="ctr">
              <a:lnSpc>
                <a:spcPts val="2623"/>
              </a:lnSpc>
              <a:spcBef>
                <a:spcPct val="0"/>
              </a:spcBef>
            </a:pPr>
            <a:r>
              <a:rPr lang="en-US" sz="1873">
                <a:solidFill>
                  <a:srgbClr val="077F94"/>
                </a:solidFill>
                <a:latin typeface="Bricolage Grotesque Bold"/>
              </a:rPr>
              <a:t>REMISES</a:t>
            </a:r>
          </a:p>
        </p:txBody>
      </p:sp>
      <p:sp>
        <p:nvSpPr>
          <p:cNvPr id="50" name="AutoShape 50"/>
          <p:cNvSpPr/>
          <p:nvPr/>
        </p:nvSpPr>
        <p:spPr>
          <a:xfrm flipV="1">
            <a:off x="4521680" y="8022125"/>
            <a:ext cx="517696" cy="13221"/>
          </a:xfrm>
          <a:prstGeom prst="line">
            <a:avLst/>
          </a:prstGeom>
          <a:ln w="19050" cap="flat">
            <a:solidFill>
              <a:srgbClr val="FFFBEB"/>
            </a:solidFill>
            <a:prstDash val="solid"/>
            <a:headEnd type="none" w="sm" len="sm"/>
            <a:tailEnd type="none" w="sm" len="sm"/>
          </a:ln>
        </p:spPr>
        <p:txBody>
          <a:bodyPr/>
          <a:lstStyle/>
          <a:p>
            <a:endParaRPr lang="fr-FR"/>
          </a:p>
        </p:txBody>
      </p:sp>
      <p:sp>
        <p:nvSpPr>
          <p:cNvPr id="51" name="AutoShape 51"/>
          <p:cNvSpPr/>
          <p:nvPr/>
        </p:nvSpPr>
        <p:spPr>
          <a:xfrm flipH="1">
            <a:off x="4211318" y="6306483"/>
            <a:ext cx="12140" cy="3431284"/>
          </a:xfrm>
          <a:prstGeom prst="line">
            <a:avLst/>
          </a:prstGeom>
          <a:ln w="19050" cap="flat">
            <a:solidFill>
              <a:srgbClr val="FFFBEB"/>
            </a:solidFill>
            <a:prstDash val="solid"/>
            <a:headEnd type="none" w="sm" len="sm"/>
            <a:tailEnd type="none" w="sm" len="sm"/>
          </a:ln>
        </p:spPr>
        <p:txBody>
          <a:bodyPr/>
          <a:lstStyle/>
          <a:p>
            <a:endParaRPr lang="fr-FR"/>
          </a:p>
        </p:txBody>
      </p:sp>
      <p:grpSp>
        <p:nvGrpSpPr>
          <p:cNvPr id="52" name="Group 52"/>
          <p:cNvGrpSpPr/>
          <p:nvPr/>
        </p:nvGrpSpPr>
        <p:grpSpPr>
          <a:xfrm>
            <a:off x="365135" y="9402892"/>
            <a:ext cx="3100047" cy="586617"/>
            <a:chOff x="0" y="0"/>
            <a:chExt cx="1244219" cy="235442"/>
          </a:xfrm>
        </p:grpSpPr>
        <p:sp>
          <p:nvSpPr>
            <p:cNvPr id="53" name="Freeform 53"/>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54" name="TextBox 54"/>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sp>
        <p:nvSpPr>
          <p:cNvPr id="55" name="TextBox 55"/>
          <p:cNvSpPr txBox="1"/>
          <p:nvPr/>
        </p:nvSpPr>
        <p:spPr>
          <a:xfrm>
            <a:off x="367814" y="9548313"/>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Remises / jour : 15,3</a:t>
            </a:r>
          </a:p>
        </p:txBody>
      </p:sp>
      <p:sp>
        <p:nvSpPr>
          <p:cNvPr id="56" name="AutoShape 56"/>
          <p:cNvSpPr/>
          <p:nvPr/>
        </p:nvSpPr>
        <p:spPr>
          <a:xfrm>
            <a:off x="3465181" y="8032116"/>
            <a:ext cx="1574450" cy="13218"/>
          </a:xfrm>
          <a:prstGeom prst="line">
            <a:avLst/>
          </a:prstGeom>
          <a:ln w="19050" cap="flat">
            <a:solidFill>
              <a:srgbClr val="FFFBEB"/>
            </a:solidFill>
            <a:prstDash val="solid"/>
            <a:headEnd type="none" w="sm" len="sm"/>
            <a:tailEnd type="none" w="sm" len="sm"/>
          </a:ln>
        </p:spPr>
        <p:txBody>
          <a:bodyPr/>
          <a:lstStyle/>
          <a:p>
            <a:endParaRPr lang="fr-FR"/>
          </a:p>
        </p:txBody>
      </p:sp>
      <p:grpSp>
        <p:nvGrpSpPr>
          <p:cNvPr id="57" name="Group 57"/>
          <p:cNvGrpSpPr/>
          <p:nvPr/>
        </p:nvGrpSpPr>
        <p:grpSpPr>
          <a:xfrm>
            <a:off x="246534" y="5973934"/>
            <a:ext cx="3258921" cy="606476"/>
            <a:chOff x="0" y="0"/>
            <a:chExt cx="1307984" cy="243412"/>
          </a:xfrm>
        </p:grpSpPr>
        <p:sp>
          <p:nvSpPr>
            <p:cNvPr id="58" name="Freeform 58"/>
            <p:cNvSpPr/>
            <p:nvPr/>
          </p:nvSpPr>
          <p:spPr>
            <a:xfrm>
              <a:off x="0" y="0"/>
              <a:ext cx="1307984" cy="243412"/>
            </a:xfrm>
            <a:custGeom>
              <a:avLst/>
              <a:gdLst/>
              <a:ahLst/>
              <a:cxnLst/>
              <a:rect l="l" t="t" r="r" b="b"/>
              <a:pathLst>
                <a:path w="1307984" h="243412">
                  <a:moveTo>
                    <a:pt x="121706" y="0"/>
                  </a:moveTo>
                  <a:lnTo>
                    <a:pt x="1186278" y="0"/>
                  </a:lnTo>
                  <a:cubicBezTo>
                    <a:pt x="1218557" y="0"/>
                    <a:pt x="1249513" y="12823"/>
                    <a:pt x="1272337" y="35647"/>
                  </a:cubicBezTo>
                  <a:cubicBezTo>
                    <a:pt x="1295162" y="58471"/>
                    <a:pt x="1307984" y="89428"/>
                    <a:pt x="1307984" y="121706"/>
                  </a:cubicBezTo>
                  <a:lnTo>
                    <a:pt x="1307984" y="121706"/>
                  </a:lnTo>
                  <a:cubicBezTo>
                    <a:pt x="1307984" y="153985"/>
                    <a:pt x="1295162" y="184941"/>
                    <a:pt x="1272337" y="207765"/>
                  </a:cubicBezTo>
                  <a:cubicBezTo>
                    <a:pt x="1249513" y="230590"/>
                    <a:pt x="1218557" y="243412"/>
                    <a:pt x="1186278" y="243412"/>
                  </a:cubicBezTo>
                  <a:lnTo>
                    <a:pt x="121706" y="243412"/>
                  </a:lnTo>
                  <a:cubicBezTo>
                    <a:pt x="89428" y="243412"/>
                    <a:pt x="58471" y="230590"/>
                    <a:pt x="35647" y="207765"/>
                  </a:cubicBezTo>
                  <a:cubicBezTo>
                    <a:pt x="12823" y="184941"/>
                    <a:pt x="0" y="153985"/>
                    <a:pt x="0" y="121706"/>
                  </a:cubicBezTo>
                  <a:lnTo>
                    <a:pt x="0" y="121706"/>
                  </a:lnTo>
                  <a:cubicBezTo>
                    <a:pt x="0" y="89428"/>
                    <a:pt x="12823" y="58471"/>
                    <a:pt x="35647" y="35647"/>
                  </a:cubicBezTo>
                  <a:cubicBezTo>
                    <a:pt x="58471" y="12823"/>
                    <a:pt x="89428" y="0"/>
                    <a:pt x="121706" y="0"/>
                  </a:cubicBezTo>
                  <a:close/>
                </a:path>
              </a:pathLst>
            </a:custGeom>
            <a:solidFill>
              <a:srgbClr val="000000">
                <a:alpha val="0"/>
              </a:srgbClr>
            </a:solidFill>
            <a:ln w="38100" cap="rnd">
              <a:solidFill>
                <a:srgbClr val="E5E04A"/>
              </a:solidFill>
              <a:prstDash val="solid"/>
              <a:round/>
            </a:ln>
          </p:spPr>
          <p:txBody>
            <a:bodyPr/>
            <a:lstStyle/>
            <a:p>
              <a:endParaRPr lang="fr-FR"/>
            </a:p>
          </p:txBody>
        </p:sp>
        <p:sp>
          <p:nvSpPr>
            <p:cNvPr id="59" name="TextBox 59"/>
            <p:cNvSpPr txBox="1"/>
            <p:nvPr/>
          </p:nvSpPr>
          <p:spPr>
            <a:xfrm>
              <a:off x="0" y="-38100"/>
              <a:ext cx="1307984" cy="281512"/>
            </a:xfrm>
            <a:prstGeom prst="rect">
              <a:avLst/>
            </a:prstGeom>
          </p:spPr>
          <p:txBody>
            <a:bodyPr lIns="47020" tIns="47020" rIns="47020" bIns="47020" rtlCol="0" anchor="ctr"/>
            <a:lstStyle/>
            <a:p>
              <a:pPr algn="ctr">
                <a:lnSpc>
                  <a:spcPts val="2659"/>
                </a:lnSpc>
              </a:pPr>
              <a:endParaRPr/>
            </a:p>
          </p:txBody>
        </p:sp>
      </p:grpSp>
      <p:sp>
        <p:nvSpPr>
          <p:cNvPr id="60" name="TextBox 60"/>
          <p:cNvSpPr txBox="1"/>
          <p:nvPr/>
        </p:nvSpPr>
        <p:spPr>
          <a:xfrm>
            <a:off x="370494" y="6158596"/>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Montant des remises: 1 626k € </a:t>
            </a:r>
          </a:p>
        </p:txBody>
      </p:sp>
      <p:grpSp>
        <p:nvGrpSpPr>
          <p:cNvPr id="61" name="Group 61"/>
          <p:cNvGrpSpPr/>
          <p:nvPr/>
        </p:nvGrpSpPr>
        <p:grpSpPr>
          <a:xfrm>
            <a:off x="352995" y="7728817"/>
            <a:ext cx="3100047" cy="586617"/>
            <a:chOff x="0" y="0"/>
            <a:chExt cx="1244219" cy="235442"/>
          </a:xfrm>
        </p:grpSpPr>
        <p:sp>
          <p:nvSpPr>
            <p:cNvPr id="62" name="Freeform 62"/>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E5E04A"/>
              </a:solidFill>
              <a:prstDash val="solid"/>
              <a:round/>
            </a:ln>
          </p:spPr>
          <p:txBody>
            <a:bodyPr/>
            <a:lstStyle/>
            <a:p>
              <a:endParaRPr lang="fr-FR"/>
            </a:p>
          </p:txBody>
        </p:sp>
        <p:sp>
          <p:nvSpPr>
            <p:cNvPr id="63" name="TextBox 63"/>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sp>
        <p:nvSpPr>
          <p:cNvPr id="64" name="TextBox 64"/>
          <p:cNvSpPr txBox="1"/>
          <p:nvPr/>
        </p:nvSpPr>
        <p:spPr>
          <a:xfrm>
            <a:off x="355675" y="7874238"/>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Remises / client : 28,1</a:t>
            </a:r>
          </a:p>
        </p:txBody>
      </p:sp>
      <p:sp>
        <p:nvSpPr>
          <p:cNvPr id="65" name="TextBox 65"/>
          <p:cNvSpPr txBox="1"/>
          <p:nvPr/>
        </p:nvSpPr>
        <p:spPr>
          <a:xfrm>
            <a:off x="13959946" y="3602534"/>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CA (TTC) : 4 130 416</a:t>
            </a:r>
          </a:p>
        </p:txBody>
      </p:sp>
      <p:grpSp>
        <p:nvGrpSpPr>
          <p:cNvPr id="66" name="Group 66"/>
          <p:cNvGrpSpPr/>
          <p:nvPr/>
        </p:nvGrpSpPr>
        <p:grpSpPr>
          <a:xfrm>
            <a:off x="13964937" y="6778092"/>
            <a:ext cx="3153857" cy="599018"/>
            <a:chOff x="0" y="0"/>
            <a:chExt cx="1244219" cy="236317"/>
          </a:xfrm>
        </p:grpSpPr>
        <p:sp>
          <p:nvSpPr>
            <p:cNvPr id="67" name="Freeform 67"/>
            <p:cNvSpPr/>
            <p:nvPr/>
          </p:nvSpPr>
          <p:spPr>
            <a:xfrm>
              <a:off x="0" y="0"/>
              <a:ext cx="1244219" cy="236317"/>
            </a:xfrm>
            <a:custGeom>
              <a:avLst/>
              <a:gdLst/>
              <a:ahLst/>
              <a:cxnLst/>
              <a:rect l="l" t="t" r="r" b="b"/>
              <a:pathLst>
                <a:path w="1244219" h="236317">
                  <a:moveTo>
                    <a:pt x="118158" y="0"/>
                  </a:moveTo>
                  <a:lnTo>
                    <a:pt x="1126061" y="0"/>
                  </a:lnTo>
                  <a:cubicBezTo>
                    <a:pt x="1157398" y="0"/>
                    <a:pt x="1187453" y="12449"/>
                    <a:pt x="1209612" y="34608"/>
                  </a:cubicBezTo>
                  <a:cubicBezTo>
                    <a:pt x="1231771" y="56767"/>
                    <a:pt x="1244219" y="86821"/>
                    <a:pt x="1244219" y="118158"/>
                  </a:cubicBezTo>
                  <a:lnTo>
                    <a:pt x="1244219" y="118158"/>
                  </a:lnTo>
                  <a:cubicBezTo>
                    <a:pt x="1244219" y="149496"/>
                    <a:pt x="1231771" y="179550"/>
                    <a:pt x="1209612" y="201709"/>
                  </a:cubicBezTo>
                  <a:cubicBezTo>
                    <a:pt x="1187453" y="223868"/>
                    <a:pt x="1157398" y="236317"/>
                    <a:pt x="1126061" y="236317"/>
                  </a:cubicBezTo>
                  <a:lnTo>
                    <a:pt x="118158" y="236317"/>
                  </a:lnTo>
                  <a:cubicBezTo>
                    <a:pt x="86821" y="236317"/>
                    <a:pt x="56767" y="223868"/>
                    <a:pt x="34608" y="201709"/>
                  </a:cubicBezTo>
                  <a:cubicBezTo>
                    <a:pt x="12449" y="179550"/>
                    <a:pt x="0" y="149496"/>
                    <a:pt x="0" y="118158"/>
                  </a:cubicBezTo>
                  <a:lnTo>
                    <a:pt x="0" y="118158"/>
                  </a:lnTo>
                  <a:cubicBezTo>
                    <a:pt x="0" y="86821"/>
                    <a:pt x="12449" y="56767"/>
                    <a:pt x="34608" y="34608"/>
                  </a:cubicBezTo>
                  <a:cubicBezTo>
                    <a:pt x="56767" y="12449"/>
                    <a:pt x="86821" y="0"/>
                    <a:pt x="118158"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68" name="TextBox 68"/>
            <p:cNvSpPr txBox="1"/>
            <p:nvPr/>
          </p:nvSpPr>
          <p:spPr>
            <a:xfrm>
              <a:off x="0" y="-38100"/>
              <a:ext cx="1244219" cy="274417"/>
            </a:xfrm>
            <a:prstGeom prst="rect">
              <a:avLst/>
            </a:prstGeom>
          </p:spPr>
          <p:txBody>
            <a:bodyPr lIns="47020" tIns="47020" rIns="47020" bIns="47020" rtlCol="0" anchor="ctr"/>
            <a:lstStyle/>
            <a:p>
              <a:pPr algn="ctr">
                <a:lnSpc>
                  <a:spcPts val="2659"/>
                </a:lnSpc>
              </a:pPr>
              <a:endParaRPr/>
            </a:p>
          </p:txBody>
        </p:sp>
      </p:grpSp>
      <p:sp>
        <p:nvSpPr>
          <p:cNvPr id="69" name="AutoShape 69"/>
          <p:cNvSpPr/>
          <p:nvPr/>
        </p:nvSpPr>
        <p:spPr>
          <a:xfrm>
            <a:off x="13157097" y="7091052"/>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70" name="TextBox 70"/>
          <p:cNvSpPr txBox="1"/>
          <p:nvPr/>
        </p:nvSpPr>
        <p:spPr>
          <a:xfrm>
            <a:off x="13959946" y="7984809"/>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Tarif public 1 jour adulte : </a:t>
            </a:r>
          </a:p>
        </p:txBody>
      </p:sp>
      <p:sp>
        <p:nvSpPr>
          <p:cNvPr id="71" name="AutoShape 71"/>
          <p:cNvSpPr/>
          <p:nvPr/>
        </p:nvSpPr>
        <p:spPr>
          <a:xfrm>
            <a:off x="8120205" y="3312470"/>
            <a:ext cx="5359" cy="4739475"/>
          </a:xfrm>
          <a:prstGeom prst="line">
            <a:avLst/>
          </a:prstGeom>
          <a:ln w="19050" cap="flat">
            <a:solidFill>
              <a:srgbClr val="FFFBEB"/>
            </a:solidFill>
            <a:prstDash val="solid"/>
            <a:headEnd type="none" w="sm" len="sm"/>
            <a:tailEnd type="none" w="sm" len="sm"/>
          </a:ln>
        </p:spPr>
        <p:txBody>
          <a:bodyPr/>
          <a:lstStyle/>
          <a:p>
            <a:endParaRPr lang="fr-FR"/>
          </a:p>
        </p:txBody>
      </p:sp>
      <p:sp>
        <p:nvSpPr>
          <p:cNvPr id="72" name="AutoShape 72"/>
          <p:cNvSpPr/>
          <p:nvPr/>
        </p:nvSpPr>
        <p:spPr>
          <a:xfrm flipV="1">
            <a:off x="8108066" y="5488236"/>
            <a:ext cx="1455450" cy="13451"/>
          </a:xfrm>
          <a:prstGeom prst="line">
            <a:avLst/>
          </a:prstGeom>
          <a:ln w="19050" cap="flat">
            <a:solidFill>
              <a:srgbClr val="FFFBEB"/>
            </a:solidFill>
            <a:prstDash val="solid"/>
            <a:headEnd type="none" w="sm" len="sm"/>
            <a:tailEnd type="none" w="sm" len="sm"/>
          </a:ln>
        </p:spPr>
        <p:txBody>
          <a:bodyPr/>
          <a:lstStyle/>
          <a:p>
            <a:endParaRPr lang="fr-FR"/>
          </a:p>
        </p:txBody>
      </p:sp>
      <p:grpSp>
        <p:nvGrpSpPr>
          <p:cNvPr id="73" name="Group 73"/>
          <p:cNvGrpSpPr/>
          <p:nvPr/>
        </p:nvGrpSpPr>
        <p:grpSpPr>
          <a:xfrm>
            <a:off x="13964937" y="7823810"/>
            <a:ext cx="3773860" cy="581676"/>
            <a:chOff x="0" y="0"/>
            <a:chExt cx="1488815" cy="229476"/>
          </a:xfrm>
        </p:grpSpPr>
        <p:sp>
          <p:nvSpPr>
            <p:cNvPr id="74" name="Freeform 74"/>
            <p:cNvSpPr/>
            <p:nvPr/>
          </p:nvSpPr>
          <p:spPr>
            <a:xfrm>
              <a:off x="0" y="0"/>
              <a:ext cx="1488815" cy="229476"/>
            </a:xfrm>
            <a:custGeom>
              <a:avLst/>
              <a:gdLst/>
              <a:ahLst/>
              <a:cxnLst/>
              <a:rect l="l" t="t" r="r" b="b"/>
              <a:pathLst>
                <a:path w="1488815" h="229476">
                  <a:moveTo>
                    <a:pt x="114738" y="0"/>
                  </a:moveTo>
                  <a:lnTo>
                    <a:pt x="1374077" y="0"/>
                  </a:lnTo>
                  <a:cubicBezTo>
                    <a:pt x="1404508" y="0"/>
                    <a:pt x="1433692" y="12088"/>
                    <a:pt x="1455209" y="33606"/>
                  </a:cubicBezTo>
                  <a:cubicBezTo>
                    <a:pt x="1476727" y="55123"/>
                    <a:pt x="1488815" y="84307"/>
                    <a:pt x="1488815" y="114738"/>
                  </a:cubicBezTo>
                  <a:lnTo>
                    <a:pt x="1488815" y="114738"/>
                  </a:lnTo>
                  <a:cubicBezTo>
                    <a:pt x="1488815" y="145168"/>
                    <a:pt x="1476727" y="174352"/>
                    <a:pt x="1455209" y="195870"/>
                  </a:cubicBezTo>
                  <a:cubicBezTo>
                    <a:pt x="1433692" y="217387"/>
                    <a:pt x="1404508" y="229476"/>
                    <a:pt x="1374077" y="229476"/>
                  </a:cubicBezTo>
                  <a:lnTo>
                    <a:pt x="114738" y="229476"/>
                  </a:lnTo>
                  <a:cubicBezTo>
                    <a:pt x="84307" y="229476"/>
                    <a:pt x="55123" y="217387"/>
                    <a:pt x="33606" y="195870"/>
                  </a:cubicBezTo>
                  <a:cubicBezTo>
                    <a:pt x="12088" y="174352"/>
                    <a:pt x="0" y="145168"/>
                    <a:pt x="0" y="114738"/>
                  </a:cubicBezTo>
                  <a:lnTo>
                    <a:pt x="0" y="114738"/>
                  </a:lnTo>
                  <a:cubicBezTo>
                    <a:pt x="0" y="84307"/>
                    <a:pt x="12088" y="55123"/>
                    <a:pt x="33606" y="33606"/>
                  </a:cubicBezTo>
                  <a:cubicBezTo>
                    <a:pt x="55123" y="12088"/>
                    <a:pt x="84307" y="0"/>
                    <a:pt x="114738" y="0"/>
                  </a:cubicBezTo>
                  <a:close/>
                </a:path>
              </a:pathLst>
            </a:custGeom>
            <a:solidFill>
              <a:srgbClr val="000000">
                <a:alpha val="0"/>
              </a:srgbClr>
            </a:solidFill>
            <a:ln w="38100" cap="rnd">
              <a:solidFill>
                <a:srgbClr val="EEEEEE"/>
              </a:solidFill>
              <a:prstDash val="solid"/>
              <a:round/>
            </a:ln>
          </p:spPr>
          <p:txBody>
            <a:bodyPr/>
            <a:lstStyle/>
            <a:p>
              <a:endParaRPr lang="fr-FR"/>
            </a:p>
          </p:txBody>
        </p:sp>
        <p:sp>
          <p:nvSpPr>
            <p:cNvPr id="75" name="TextBox 75"/>
            <p:cNvSpPr txBox="1"/>
            <p:nvPr/>
          </p:nvSpPr>
          <p:spPr>
            <a:xfrm>
              <a:off x="0" y="-38100"/>
              <a:ext cx="1488815" cy="267576"/>
            </a:xfrm>
            <a:prstGeom prst="rect">
              <a:avLst/>
            </a:prstGeom>
          </p:spPr>
          <p:txBody>
            <a:bodyPr lIns="47020" tIns="47020" rIns="47020" bIns="47020" rtlCol="0" anchor="ctr"/>
            <a:lstStyle/>
            <a:p>
              <a:pPr algn="ctr">
                <a:lnSpc>
                  <a:spcPts val="2659"/>
                </a:lnSpc>
              </a:pPr>
              <a:r>
                <a:rPr lang="en-US" sz="1899">
                  <a:solidFill>
                    <a:srgbClr val="FFFFFF"/>
                  </a:solidFill>
                  <a:latin typeface="Montserrat"/>
                </a:rPr>
                <a:t> </a:t>
              </a:r>
            </a:p>
          </p:txBody>
        </p:sp>
      </p:grpSp>
      <p:sp>
        <p:nvSpPr>
          <p:cNvPr id="76" name="AutoShape 76"/>
          <p:cNvSpPr/>
          <p:nvPr/>
        </p:nvSpPr>
        <p:spPr>
          <a:xfrm>
            <a:off x="13157097" y="8136770"/>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77" name="TextBox 77"/>
          <p:cNvSpPr txBox="1"/>
          <p:nvPr/>
        </p:nvSpPr>
        <p:spPr>
          <a:xfrm>
            <a:off x="13959946" y="6962470"/>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Rendement tarifaire : 59,3%</a:t>
            </a:r>
          </a:p>
        </p:txBody>
      </p:sp>
      <p:sp>
        <p:nvSpPr>
          <p:cNvPr id="78" name="Freeform 78"/>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9" name="TextBox 79"/>
          <p:cNvSpPr txBox="1"/>
          <p:nvPr/>
        </p:nvSpPr>
        <p:spPr>
          <a:xfrm>
            <a:off x="16839146" y="7976209"/>
            <a:ext cx="635496" cy="248412"/>
          </a:xfrm>
          <a:prstGeom prst="rect">
            <a:avLst/>
          </a:prstGeom>
        </p:spPr>
        <p:txBody>
          <a:bodyPr lIns="0" tIns="0" rIns="0" bIns="0" rtlCol="0" anchor="t">
            <a:spAutoFit/>
          </a:bodyPr>
          <a:lstStyle/>
          <a:p>
            <a:pPr algn="ctr">
              <a:lnSpc>
                <a:spcPts val="2058"/>
              </a:lnSpc>
            </a:pPr>
            <a:r>
              <a:rPr lang="en-US" sz="1470">
                <a:solidFill>
                  <a:srgbClr val="FFFFFF"/>
                </a:solidFill>
                <a:latin typeface="Open Sans Bold"/>
              </a:rPr>
              <a:t>37,58 €</a:t>
            </a:r>
          </a:p>
        </p:txBody>
      </p:sp>
      <p:sp>
        <p:nvSpPr>
          <p:cNvPr id="80" name="AutoShape 21">
            <a:extLst>
              <a:ext uri="{FF2B5EF4-FFF2-40B4-BE49-F238E27FC236}">
                <a16:creationId xmlns:a16="http://schemas.microsoft.com/office/drawing/2014/main" id="{80607B1E-85BF-9FB7-83FD-FB0FFE8BEA2A}"/>
              </a:ext>
            </a:extLst>
          </p:cNvPr>
          <p:cNvSpPr/>
          <p:nvPr/>
        </p:nvSpPr>
        <p:spPr>
          <a:xfrm>
            <a:off x="13157097" y="3836225"/>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81" name="AutoShape 21">
            <a:extLst>
              <a:ext uri="{FF2B5EF4-FFF2-40B4-BE49-F238E27FC236}">
                <a16:creationId xmlns:a16="http://schemas.microsoft.com/office/drawing/2014/main" id="{F640B299-720D-753E-0347-4903335D3C65}"/>
              </a:ext>
            </a:extLst>
          </p:cNvPr>
          <p:cNvSpPr/>
          <p:nvPr/>
        </p:nvSpPr>
        <p:spPr>
          <a:xfrm>
            <a:off x="13157097" y="9269148"/>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82" name="AutoShape 21">
            <a:extLst>
              <a:ext uri="{FF2B5EF4-FFF2-40B4-BE49-F238E27FC236}">
                <a16:creationId xmlns:a16="http://schemas.microsoft.com/office/drawing/2014/main" id="{0FB62CFC-8B3E-27CD-ACC7-1706BCB8692E}"/>
              </a:ext>
            </a:extLst>
          </p:cNvPr>
          <p:cNvSpPr/>
          <p:nvPr/>
        </p:nvSpPr>
        <p:spPr>
          <a:xfrm>
            <a:off x="3441840" y="9682109"/>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83" name="AutoShape 21">
            <a:extLst>
              <a:ext uri="{FF2B5EF4-FFF2-40B4-BE49-F238E27FC236}">
                <a16:creationId xmlns:a16="http://schemas.microsoft.com/office/drawing/2014/main" id="{076975F6-A855-E4EC-AB74-928EC3E22F55}"/>
              </a:ext>
            </a:extLst>
          </p:cNvPr>
          <p:cNvSpPr/>
          <p:nvPr/>
        </p:nvSpPr>
        <p:spPr>
          <a:xfrm>
            <a:off x="3505455" y="6243603"/>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84" name="AutoShape 21">
            <a:extLst>
              <a:ext uri="{FF2B5EF4-FFF2-40B4-BE49-F238E27FC236}">
                <a16:creationId xmlns:a16="http://schemas.microsoft.com/office/drawing/2014/main" id="{B3128CF2-C96E-7EB7-3C7A-F88283C4377B}"/>
              </a:ext>
            </a:extLst>
          </p:cNvPr>
          <p:cNvSpPr/>
          <p:nvPr/>
        </p:nvSpPr>
        <p:spPr>
          <a:xfrm>
            <a:off x="3389768" y="4949239"/>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85" name="AutoShape 21">
            <a:extLst>
              <a:ext uri="{FF2B5EF4-FFF2-40B4-BE49-F238E27FC236}">
                <a16:creationId xmlns:a16="http://schemas.microsoft.com/office/drawing/2014/main" id="{1DA1E520-CAA0-200F-AFF0-B8C4A5370128}"/>
              </a:ext>
            </a:extLst>
          </p:cNvPr>
          <p:cNvSpPr/>
          <p:nvPr/>
        </p:nvSpPr>
        <p:spPr>
          <a:xfrm>
            <a:off x="3441840" y="1557483"/>
            <a:ext cx="810566" cy="0"/>
          </a:xfrm>
          <a:prstGeom prst="line">
            <a:avLst/>
          </a:prstGeom>
          <a:ln w="19050" cap="flat">
            <a:solidFill>
              <a:srgbClr val="FFFBEB"/>
            </a:solidFill>
            <a:prstDash val="solid"/>
            <a:headEnd type="none" w="sm" len="sm"/>
            <a:tailEnd type="none" w="sm" len="sm"/>
          </a:ln>
        </p:spPr>
        <p:txBody>
          <a:bodyPr/>
          <a:lstStyle/>
          <a:p>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51513" y="3866374"/>
            <a:ext cx="600844" cy="1790339"/>
            <a:chOff x="0" y="0"/>
            <a:chExt cx="1908556" cy="5686933"/>
          </a:xfrm>
        </p:grpSpPr>
        <p:sp>
          <p:nvSpPr>
            <p:cNvPr id="3" name="Freeform 3"/>
            <p:cNvSpPr/>
            <p:nvPr/>
          </p:nvSpPr>
          <p:spPr>
            <a:xfrm>
              <a:off x="0" y="0"/>
              <a:ext cx="1908556" cy="5686933"/>
            </a:xfrm>
            <a:custGeom>
              <a:avLst/>
              <a:gdLst/>
              <a:ahLst/>
              <a:cxnLst/>
              <a:rect l="l" t="t" r="r" b="b"/>
              <a:pathLst>
                <a:path w="1908556" h="5686933">
                  <a:moveTo>
                    <a:pt x="703961" y="5686933"/>
                  </a:moveTo>
                  <a:lnTo>
                    <a:pt x="703961" y="1307973"/>
                  </a:lnTo>
                  <a:cubicBezTo>
                    <a:pt x="626491" y="1400556"/>
                    <a:pt x="519938" y="1475359"/>
                    <a:pt x="384302" y="1532382"/>
                  </a:cubicBezTo>
                  <a:cubicBezTo>
                    <a:pt x="248666" y="1589405"/>
                    <a:pt x="120523" y="1617980"/>
                    <a:pt x="0" y="1617980"/>
                  </a:cubicBezTo>
                  <a:lnTo>
                    <a:pt x="0" y="710438"/>
                  </a:lnTo>
                  <a:cubicBezTo>
                    <a:pt x="114046" y="693293"/>
                    <a:pt x="236855" y="656082"/>
                    <a:pt x="368173" y="599059"/>
                  </a:cubicBezTo>
                  <a:cubicBezTo>
                    <a:pt x="499491" y="542036"/>
                    <a:pt x="621665" y="463423"/>
                    <a:pt x="734695" y="363347"/>
                  </a:cubicBezTo>
                  <a:cubicBezTo>
                    <a:pt x="847725" y="263144"/>
                    <a:pt x="934339" y="142113"/>
                    <a:pt x="994664" y="0"/>
                  </a:cubicBezTo>
                  <a:lnTo>
                    <a:pt x="1908556" y="0"/>
                  </a:lnTo>
                  <a:lnTo>
                    <a:pt x="1908556" y="5686933"/>
                  </a:lnTo>
                  <a:lnTo>
                    <a:pt x="703961" y="5686933"/>
                  </a:lnTo>
                  <a:close/>
                </a:path>
              </a:pathLst>
            </a:custGeom>
            <a:blipFill>
              <a:blip r:embed="rId2"/>
              <a:stretch>
                <a:fillRect l="-148646" r="-148646"/>
              </a:stretch>
            </a:blipFill>
          </p:spPr>
          <p:txBody>
            <a:bodyPr/>
            <a:lstStyle/>
            <a:p>
              <a:endParaRPr lang="fr-FR"/>
            </a:p>
          </p:txBody>
        </p:sp>
      </p:grpSp>
      <p:grpSp>
        <p:nvGrpSpPr>
          <p:cNvPr id="4" name="Group 4"/>
          <p:cNvGrpSpPr/>
          <p:nvPr/>
        </p:nvGrpSpPr>
        <p:grpSpPr>
          <a:xfrm>
            <a:off x="1989029" y="6515368"/>
            <a:ext cx="925813" cy="1790339"/>
            <a:chOff x="0" y="0"/>
            <a:chExt cx="2977515" cy="5757926"/>
          </a:xfrm>
        </p:grpSpPr>
        <p:sp>
          <p:nvSpPr>
            <p:cNvPr id="5" name="Freeform 5"/>
            <p:cNvSpPr/>
            <p:nvPr/>
          </p:nvSpPr>
          <p:spPr>
            <a:xfrm>
              <a:off x="0" y="0"/>
              <a:ext cx="2977515" cy="5757926"/>
            </a:xfrm>
            <a:custGeom>
              <a:avLst/>
              <a:gdLst/>
              <a:ahLst/>
              <a:cxnLst/>
              <a:rect l="l" t="t" r="r" b="b"/>
              <a:pathLst>
                <a:path w="2977515" h="5757926">
                  <a:moveTo>
                    <a:pt x="1437005" y="5757926"/>
                  </a:moveTo>
                  <a:cubicBezTo>
                    <a:pt x="935355" y="5757926"/>
                    <a:pt x="570484" y="5625465"/>
                    <a:pt x="342265" y="5360670"/>
                  </a:cubicBezTo>
                  <a:cubicBezTo>
                    <a:pt x="114046" y="5095875"/>
                    <a:pt x="0" y="4696587"/>
                    <a:pt x="0" y="4162679"/>
                  </a:cubicBezTo>
                  <a:lnTo>
                    <a:pt x="0" y="3568446"/>
                  </a:lnTo>
                  <a:lnTo>
                    <a:pt x="1165733" y="3568446"/>
                  </a:lnTo>
                  <a:lnTo>
                    <a:pt x="1165733" y="4165854"/>
                  </a:lnTo>
                  <a:cubicBezTo>
                    <a:pt x="1165733" y="4316603"/>
                    <a:pt x="1184529" y="4444111"/>
                    <a:pt x="1222248" y="4548505"/>
                  </a:cubicBezTo>
                  <a:cubicBezTo>
                    <a:pt x="1259840" y="4652899"/>
                    <a:pt x="1344422" y="4705096"/>
                    <a:pt x="1475740" y="4705096"/>
                  </a:cubicBezTo>
                  <a:cubicBezTo>
                    <a:pt x="1609217" y="4705096"/>
                    <a:pt x="1694180" y="4648581"/>
                    <a:pt x="1730883" y="4535551"/>
                  </a:cubicBezTo>
                  <a:cubicBezTo>
                    <a:pt x="1767459" y="4422521"/>
                    <a:pt x="1785747" y="4237990"/>
                    <a:pt x="1785747" y="3981704"/>
                  </a:cubicBezTo>
                  <a:lnTo>
                    <a:pt x="1785747" y="3839591"/>
                  </a:lnTo>
                  <a:cubicBezTo>
                    <a:pt x="1785747" y="3643757"/>
                    <a:pt x="1752854" y="3472561"/>
                    <a:pt x="1687322" y="3326130"/>
                  </a:cubicBezTo>
                  <a:cubicBezTo>
                    <a:pt x="1621663" y="3179699"/>
                    <a:pt x="1493012" y="3106547"/>
                    <a:pt x="1301369" y="3106547"/>
                  </a:cubicBezTo>
                  <a:cubicBezTo>
                    <a:pt x="1277620" y="3106547"/>
                    <a:pt x="1256665" y="3107055"/>
                    <a:pt x="1238377" y="3108198"/>
                  </a:cubicBezTo>
                  <a:cubicBezTo>
                    <a:pt x="1220089" y="3109341"/>
                    <a:pt x="1204468" y="3110865"/>
                    <a:pt x="1191514" y="3113024"/>
                  </a:cubicBezTo>
                  <a:lnTo>
                    <a:pt x="1191514" y="2092579"/>
                  </a:lnTo>
                  <a:cubicBezTo>
                    <a:pt x="1387348" y="2092579"/>
                    <a:pt x="1537081" y="2049018"/>
                    <a:pt x="1640459" y="1961769"/>
                  </a:cubicBezTo>
                  <a:cubicBezTo>
                    <a:pt x="1743837" y="1874520"/>
                    <a:pt x="1795526" y="1728724"/>
                    <a:pt x="1795526" y="1524254"/>
                  </a:cubicBezTo>
                  <a:cubicBezTo>
                    <a:pt x="1795526" y="1203452"/>
                    <a:pt x="1702943" y="1043051"/>
                    <a:pt x="1517777" y="1043051"/>
                  </a:cubicBezTo>
                  <a:cubicBezTo>
                    <a:pt x="1397254" y="1043051"/>
                    <a:pt x="1315974" y="1089914"/>
                    <a:pt x="1273937" y="1183513"/>
                  </a:cubicBezTo>
                  <a:cubicBezTo>
                    <a:pt x="1231900" y="1277112"/>
                    <a:pt x="1210945" y="1396111"/>
                    <a:pt x="1210945" y="1540383"/>
                  </a:cubicBezTo>
                  <a:lnTo>
                    <a:pt x="1210945" y="1711579"/>
                  </a:lnTo>
                  <a:lnTo>
                    <a:pt x="35560" y="1711579"/>
                  </a:lnTo>
                  <a:cubicBezTo>
                    <a:pt x="33401" y="1685798"/>
                    <a:pt x="31750" y="1654556"/>
                    <a:pt x="30734" y="1617980"/>
                  </a:cubicBezTo>
                  <a:cubicBezTo>
                    <a:pt x="29591" y="1581404"/>
                    <a:pt x="29083" y="1545844"/>
                    <a:pt x="29083" y="1511427"/>
                  </a:cubicBezTo>
                  <a:cubicBezTo>
                    <a:pt x="29083" y="990473"/>
                    <a:pt x="150749" y="608330"/>
                    <a:pt x="393954" y="364998"/>
                  </a:cubicBezTo>
                  <a:cubicBezTo>
                    <a:pt x="637286" y="121666"/>
                    <a:pt x="1009650" y="0"/>
                    <a:pt x="1511300" y="0"/>
                  </a:cubicBezTo>
                  <a:cubicBezTo>
                    <a:pt x="2480056" y="0"/>
                    <a:pt x="2964561" y="503809"/>
                    <a:pt x="2964561" y="1511300"/>
                  </a:cubicBezTo>
                  <a:cubicBezTo>
                    <a:pt x="2964561" y="1791208"/>
                    <a:pt x="2926842" y="2022094"/>
                    <a:pt x="2851531" y="2203958"/>
                  </a:cubicBezTo>
                  <a:cubicBezTo>
                    <a:pt x="2776093" y="2385949"/>
                    <a:pt x="2636266" y="2513457"/>
                    <a:pt x="2431796" y="2586609"/>
                  </a:cubicBezTo>
                  <a:cubicBezTo>
                    <a:pt x="2593213" y="2664079"/>
                    <a:pt x="2712720" y="2763139"/>
                    <a:pt x="2790190" y="2883662"/>
                  </a:cubicBezTo>
                  <a:cubicBezTo>
                    <a:pt x="2867660" y="3004312"/>
                    <a:pt x="2918206" y="3153918"/>
                    <a:pt x="2941955" y="3332607"/>
                  </a:cubicBezTo>
                  <a:cubicBezTo>
                    <a:pt x="2965577" y="3511296"/>
                    <a:pt x="2977515" y="3727704"/>
                    <a:pt x="2977515" y="3981704"/>
                  </a:cubicBezTo>
                  <a:cubicBezTo>
                    <a:pt x="2977515" y="4550029"/>
                    <a:pt x="2858516" y="4988179"/>
                    <a:pt x="2620645" y="5296027"/>
                  </a:cubicBezTo>
                  <a:cubicBezTo>
                    <a:pt x="2382647" y="5604002"/>
                    <a:pt x="1988185" y="5757926"/>
                    <a:pt x="1437005" y="5757926"/>
                  </a:cubicBezTo>
                  <a:close/>
                </a:path>
              </a:pathLst>
            </a:custGeom>
            <a:blipFill>
              <a:blip r:embed="rId2"/>
              <a:stretch>
                <a:fillRect l="-78920" r="-78920"/>
              </a:stretch>
            </a:blipFill>
          </p:spPr>
          <p:txBody>
            <a:bodyPr/>
            <a:lstStyle/>
            <a:p>
              <a:endParaRPr lang="fr-FR"/>
            </a:p>
          </p:txBody>
        </p:sp>
      </p:grpSp>
      <p:grpSp>
        <p:nvGrpSpPr>
          <p:cNvPr id="6" name="Group 6"/>
          <p:cNvGrpSpPr/>
          <p:nvPr/>
        </p:nvGrpSpPr>
        <p:grpSpPr>
          <a:xfrm>
            <a:off x="10036295" y="6515368"/>
            <a:ext cx="990672" cy="1790339"/>
            <a:chOff x="0" y="0"/>
            <a:chExt cx="3148584" cy="5690108"/>
          </a:xfrm>
        </p:grpSpPr>
        <p:sp>
          <p:nvSpPr>
            <p:cNvPr id="7" name="Freeform 7"/>
            <p:cNvSpPr/>
            <p:nvPr/>
          </p:nvSpPr>
          <p:spPr>
            <a:xfrm>
              <a:off x="0" y="0"/>
              <a:ext cx="3148584" cy="5690108"/>
            </a:xfrm>
            <a:custGeom>
              <a:avLst/>
              <a:gdLst/>
              <a:ahLst/>
              <a:cxnLst/>
              <a:rect l="l" t="t" r="r" b="b"/>
              <a:pathLst>
                <a:path w="3148584" h="5690108">
                  <a:moveTo>
                    <a:pt x="1685671" y="5690108"/>
                  </a:moveTo>
                  <a:lnTo>
                    <a:pt x="1685671" y="4789170"/>
                  </a:lnTo>
                  <a:lnTo>
                    <a:pt x="0" y="4789170"/>
                  </a:lnTo>
                  <a:lnTo>
                    <a:pt x="0" y="3901059"/>
                  </a:lnTo>
                  <a:lnTo>
                    <a:pt x="1075309" y="0"/>
                  </a:lnTo>
                  <a:lnTo>
                    <a:pt x="2845054" y="0"/>
                  </a:lnTo>
                  <a:lnTo>
                    <a:pt x="2845054" y="3839718"/>
                  </a:lnTo>
                  <a:lnTo>
                    <a:pt x="3148584" y="3839718"/>
                  </a:lnTo>
                  <a:lnTo>
                    <a:pt x="3148584" y="4789170"/>
                  </a:lnTo>
                  <a:lnTo>
                    <a:pt x="2845054" y="4789170"/>
                  </a:lnTo>
                  <a:lnTo>
                    <a:pt x="2845054" y="5690108"/>
                  </a:lnTo>
                  <a:lnTo>
                    <a:pt x="1685671" y="5690108"/>
                  </a:lnTo>
                  <a:close/>
                  <a:moveTo>
                    <a:pt x="1013968" y="3839718"/>
                  </a:moveTo>
                  <a:lnTo>
                    <a:pt x="1685671" y="3839718"/>
                  </a:lnTo>
                  <a:lnTo>
                    <a:pt x="1685671" y="975233"/>
                  </a:lnTo>
                  <a:lnTo>
                    <a:pt x="1013968" y="3839718"/>
                  </a:lnTo>
                  <a:close/>
                </a:path>
              </a:pathLst>
            </a:custGeom>
            <a:blipFill>
              <a:blip r:embed="rId2"/>
              <a:stretch>
                <a:fillRect l="-70479" r="-70479"/>
              </a:stretch>
            </a:blipFill>
          </p:spPr>
          <p:txBody>
            <a:bodyPr/>
            <a:lstStyle/>
            <a:p>
              <a:endParaRPr lang="fr-FR"/>
            </a:p>
          </p:txBody>
        </p:sp>
      </p:grpSp>
      <p:sp>
        <p:nvSpPr>
          <p:cNvPr id="8" name="Freeform 8"/>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9" name="TextBox 9"/>
          <p:cNvSpPr txBox="1"/>
          <p:nvPr/>
        </p:nvSpPr>
        <p:spPr>
          <a:xfrm>
            <a:off x="6373231" y="66675"/>
            <a:ext cx="5541538" cy="1149350"/>
          </a:xfrm>
          <a:prstGeom prst="rect">
            <a:avLst/>
          </a:prstGeom>
        </p:spPr>
        <p:txBody>
          <a:bodyPr lIns="0" tIns="0" rIns="0" bIns="0" rtlCol="0" anchor="t">
            <a:spAutoFit/>
          </a:bodyPr>
          <a:lstStyle/>
          <a:p>
            <a:pPr marL="0" lvl="0" indent="0" algn="l">
              <a:lnSpc>
                <a:spcPts val="8800"/>
              </a:lnSpc>
            </a:pPr>
            <a:r>
              <a:rPr lang="en-US" sz="8000">
                <a:solidFill>
                  <a:srgbClr val="077F94"/>
                </a:solidFill>
                <a:latin typeface="Roboto Bold"/>
              </a:rPr>
              <a:t>OBJECTIFS</a:t>
            </a:r>
          </a:p>
        </p:txBody>
      </p:sp>
      <p:sp>
        <p:nvSpPr>
          <p:cNvPr id="10" name="TextBox 10"/>
          <p:cNvSpPr txBox="1"/>
          <p:nvPr/>
        </p:nvSpPr>
        <p:spPr>
          <a:xfrm>
            <a:off x="3047632" y="7439293"/>
            <a:ext cx="5213955" cy="860425"/>
          </a:xfrm>
          <a:prstGeom prst="rect">
            <a:avLst/>
          </a:prstGeom>
        </p:spPr>
        <p:txBody>
          <a:bodyPr lIns="0" tIns="0" rIns="0" bIns="0" rtlCol="0" anchor="t">
            <a:spAutoFit/>
          </a:bodyPr>
          <a:lstStyle/>
          <a:p>
            <a:pPr algn="l">
              <a:lnSpc>
                <a:spcPts val="3499"/>
              </a:lnSpc>
            </a:pPr>
            <a:r>
              <a:rPr lang="en-US" sz="2499">
                <a:solidFill>
                  <a:srgbClr val="000000"/>
                </a:solidFill>
                <a:latin typeface="Roboto"/>
              </a:rPr>
              <a:t>Inciter à l’achat des forfait plus long,</a:t>
            </a:r>
          </a:p>
          <a:p>
            <a:pPr marL="0" lvl="0" indent="0" algn="l">
              <a:lnSpc>
                <a:spcPts val="3499"/>
              </a:lnSpc>
              <a:spcBef>
                <a:spcPct val="0"/>
              </a:spcBef>
            </a:pPr>
            <a:r>
              <a:rPr lang="en-US" sz="2499">
                <a:solidFill>
                  <a:srgbClr val="000000"/>
                </a:solidFill>
                <a:latin typeface="Roboto"/>
              </a:rPr>
              <a:t>Politique B to B.</a:t>
            </a:r>
          </a:p>
        </p:txBody>
      </p:sp>
      <p:sp>
        <p:nvSpPr>
          <p:cNvPr id="11" name="TextBox 11"/>
          <p:cNvSpPr txBox="1"/>
          <p:nvPr/>
        </p:nvSpPr>
        <p:spPr>
          <a:xfrm>
            <a:off x="3047632" y="3847324"/>
            <a:ext cx="5343965" cy="504825"/>
          </a:xfrm>
          <a:prstGeom prst="rect">
            <a:avLst/>
          </a:prstGeom>
        </p:spPr>
        <p:txBody>
          <a:bodyPr lIns="0" tIns="0" rIns="0" bIns="0" rtlCol="0" anchor="t">
            <a:spAutoFit/>
          </a:bodyPr>
          <a:lstStyle/>
          <a:p>
            <a:pPr marL="0" lvl="0" indent="0" algn="l">
              <a:lnSpc>
                <a:spcPts val="3840"/>
              </a:lnSpc>
            </a:pPr>
            <a:r>
              <a:rPr lang="en-US" sz="3200">
                <a:solidFill>
                  <a:srgbClr val="000000"/>
                </a:solidFill>
                <a:latin typeface="Roboto Bold"/>
              </a:rPr>
              <a:t>TROUVER PLUS DE CLIENTS</a:t>
            </a:r>
          </a:p>
        </p:txBody>
      </p:sp>
      <p:sp>
        <p:nvSpPr>
          <p:cNvPr id="12" name="TextBox 12"/>
          <p:cNvSpPr txBox="1"/>
          <p:nvPr/>
        </p:nvSpPr>
        <p:spPr>
          <a:xfrm>
            <a:off x="3153265" y="4304524"/>
            <a:ext cx="5002689" cy="1298575"/>
          </a:xfrm>
          <a:prstGeom prst="rect">
            <a:avLst/>
          </a:prstGeom>
        </p:spPr>
        <p:txBody>
          <a:bodyPr lIns="0" tIns="0" rIns="0" bIns="0" rtlCol="0" anchor="t">
            <a:spAutoFit/>
          </a:bodyPr>
          <a:lstStyle/>
          <a:p>
            <a:pPr algn="l">
              <a:lnSpc>
                <a:spcPts val="3499"/>
              </a:lnSpc>
            </a:pPr>
            <a:r>
              <a:rPr lang="en-US" sz="2499">
                <a:solidFill>
                  <a:srgbClr val="000000"/>
                </a:solidFill>
                <a:latin typeface="Roboto"/>
              </a:rPr>
              <a:t>Marketing de conquête, Webmarketing,</a:t>
            </a:r>
          </a:p>
          <a:p>
            <a:pPr marL="0" lvl="0" indent="0" algn="l">
              <a:lnSpc>
                <a:spcPts val="3500"/>
              </a:lnSpc>
              <a:spcBef>
                <a:spcPct val="0"/>
              </a:spcBef>
            </a:pPr>
            <a:r>
              <a:rPr lang="en-US" sz="2500">
                <a:solidFill>
                  <a:srgbClr val="000000"/>
                </a:solidFill>
                <a:latin typeface="Roboto"/>
              </a:rPr>
              <a:t>Fidélisation.</a:t>
            </a:r>
          </a:p>
        </p:txBody>
      </p:sp>
      <p:sp>
        <p:nvSpPr>
          <p:cNvPr id="13" name="TextBox 13"/>
          <p:cNvSpPr txBox="1"/>
          <p:nvPr/>
        </p:nvSpPr>
        <p:spPr>
          <a:xfrm>
            <a:off x="11296282" y="3757869"/>
            <a:ext cx="5002689" cy="990600"/>
          </a:xfrm>
          <a:prstGeom prst="rect">
            <a:avLst/>
          </a:prstGeom>
        </p:spPr>
        <p:txBody>
          <a:bodyPr lIns="0" tIns="0" rIns="0" bIns="0" rtlCol="0" anchor="t">
            <a:spAutoFit/>
          </a:bodyPr>
          <a:lstStyle/>
          <a:p>
            <a:pPr marL="0" lvl="0" indent="0" algn="l">
              <a:lnSpc>
                <a:spcPts val="3840"/>
              </a:lnSpc>
            </a:pPr>
            <a:r>
              <a:rPr lang="en-US" sz="3200">
                <a:solidFill>
                  <a:srgbClr val="000000"/>
                </a:solidFill>
                <a:latin typeface="Roboto Bold"/>
              </a:rPr>
              <a:t>FAIRE PAYER PLUS CHER LES CLIENTS</a:t>
            </a:r>
          </a:p>
        </p:txBody>
      </p:sp>
      <p:sp>
        <p:nvSpPr>
          <p:cNvPr id="14" name="TextBox 14"/>
          <p:cNvSpPr txBox="1"/>
          <p:nvPr/>
        </p:nvSpPr>
        <p:spPr>
          <a:xfrm>
            <a:off x="11296282" y="4700844"/>
            <a:ext cx="5002689" cy="860425"/>
          </a:xfrm>
          <a:prstGeom prst="rect">
            <a:avLst/>
          </a:prstGeom>
        </p:spPr>
        <p:txBody>
          <a:bodyPr lIns="0" tIns="0" rIns="0" bIns="0" rtlCol="0" anchor="t">
            <a:spAutoFit/>
          </a:bodyPr>
          <a:lstStyle/>
          <a:p>
            <a:pPr algn="l">
              <a:lnSpc>
                <a:spcPts val="3499"/>
              </a:lnSpc>
            </a:pPr>
            <a:r>
              <a:rPr lang="en-US" sz="2499">
                <a:solidFill>
                  <a:srgbClr val="000000"/>
                </a:solidFill>
                <a:latin typeface="Roboto"/>
              </a:rPr>
              <a:t>Corrélation avec l’inflation,</a:t>
            </a:r>
          </a:p>
          <a:p>
            <a:pPr marL="0" lvl="0" indent="0" algn="l">
              <a:lnSpc>
                <a:spcPts val="3500"/>
              </a:lnSpc>
              <a:spcBef>
                <a:spcPct val="0"/>
              </a:spcBef>
            </a:pPr>
            <a:r>
              <a:rPr lang="en-US" sz="2500">
                <a:solidFill>
                  <a:srgbClr val="000000"/>
                </a:solidFill>
                <a:latin typeface="Roboto"/>
              </a:rPr>
              <a:t>Risque de décrochage.</a:t>
            </a:r>
          </a:p>
        </p:txBody>
      </p:sp>
      <p:sp>
        <p:nvSpPr>
          <p:cNvPr id="15" name="TextBox 15"/>
          <p:cNvSpPr txBox="1"/>
          <p:nvPr/>
        </p:nvSpPr>
        <p:spPr>
          <a:xfrm>
            <a:off x="11296282" y="6496318"/>
            <a:ext cx="5002689" cy="990600"/>
          </a:xfrm>
          <a:prstGeom prst="rect">
            <a:avLst/>
          </a:prstGeom>
        </p:spPr>
        <p:txBody>
          <a:bodyPr lIns="0" tIns="0" rIns="0" bIns="0" rtlCol="0" anchor="t">
            <a:spAutoFit/>
          </a:bodyPr>
          <a:lstStyle/>
          <a:p>
            <a:pPr algn="l">
              <a:lnSpc>
                <a:spcPts val="3840"/>
              </a:lnSpc>
            </a:pPr>
            <a:r>
              <a:rPr lang="en-US" sz="3200">
                <a:solidFill>
                  <a:srgbClr val="000000"/>
                </a:solidFill>
                <a:latin typeface="Roboto Bold"/>
              </a:rPr>
              <a:t>OPTIMISER LES REMISES</a:t>
            </a:r>
          </a:p>
          <a:p>
            <a:pPr marL="0" lvl="0" indent="0" algn="l">
              <a:lnSpc>
                <a:spcPts val="3840"/>
              </a:lnSpc>
            </a:pPr>
            <a:r>
              <a:rPr lang="en-US" sz="3200">
                <a:solidFill>
                  <a:srgbClr val="000000"/>
                </a:solidFill>
                <a:latin typeface="Roboto Bold"/>
              </a:rPr>
              <a:t>COMMERCIALES</a:t>
            </a:r>
          </a:p>
        </p:txBody>
      </p:sp>
      <p:sp>
        <p:nvSpPr>
          <p:cNvPr id="16" name="TextBox 16"/>
          <p:cNvSpPr txBox="1"/>
          <p:nvPr/>
        </p:nvSpPr>
        <p:spPr>
          <a:xfrm>
            <a:off x="11296282" y="7445282"/>
            <a:ext cx="5002689" cy="860425"/>
          </a:xfrm>
          <a:prstGeom prst="rect">
            <a:avLst/>
          </a:prstGeom>
        </p:spPr>
        <p:txBody>
          <a:bodyPr lIns="0" tIns="0" rIns="0" bIns="0" rtlCol="0" anchor="t">
            <a:spAutoFit/>
          </a:bodyPr>
          <a:lstStyle/>
          <a:p>
            <a:pPr algn="l">
              <a:lnSpc>
                <a:spcPts val="3499"/>
              </a:lnSpc>
            </a:pPr>
            <a:r>
              <a:rPr lang="en-US" sz="2499">
                <a:solidFill>
                  <a:srgbClr val="000000"/>
                </a:solidFill>
                <a:latin typeface="Roboto"/>
              </a:rPr>
              <a:t>Observer la réalité des remises,</a:t>
            </a:r>
          </a:p>
          <a:p>
            <a:pPr marL="0" lvl="0" indent="0" algn="l">
              <a:lnSpc>
                <a:spcPts val="3500"/>
              </a:lnSpc>
              <a:spcBef>
                <a:spcPct val="0"/>
              </a:spcBef>
            </a:pPr>
            <a:r>
              <a:rPr lang="en-US" sz="2500">
                <a:solidFill>
                  <a:srgbClr val="000000"/>
                </a:solidFill>
                <a:latin typeface="Roboto"/>
              </a:rPr>
              <a:t>Réduire les remises non visibles.</a:t>
            </a:r>
          </a:p>
        </p:txBody>
      </p:sp>
      <p:sp>
        <p:nvSpPr>
          <p:cNvPr id="17" name="TextBox 17"/>
          <p:cNvSpPr txBox="1"/>
          <p:nvPr/>
        </p:nvSpPr>
        <p:spPr>
          <a:xfrm>
            <a:off x="267353" y="1238415"/>
            <a:ext cx="17753294" cy="1384300"/>
          </a:xfrm>
          <a:prstGeom prst="rect">
            <a:avLst/>
          </a:prstGeom>
        </p:spPr>
        <p:txBody>
          <a:bodyPr lIns="0" tIns="0" rIns="0" bIns="0" rtlCol="0" anchor="t">
            <a:spAutoFit/>
          </a:bodyPr>
          <a:lstStyle/>
          <a:p>
            <a:pPr algn="ctr">
              <a:lnSpc>
                <a:spcPts val="5599"/>
              </a:lnSpc>
            </a:pPr>
            <a:r>
              <a:rPr lang="en-US" sz="3999">
                <a:solidFill>
                  <a:srgbClr val="077F94"/>
                </a:solidFill>
                <a:latin typeface="Roboto Bold"/>
              </a:rPr>
              <a:t>OPTIMISER LE MODELE DE RECETTE ET FAIRE PROGRESSER </a:t>
            </a:r>
          </a:p>
          <a:p>
            <a:pPr algn="ctr">
              <a:lnSpc>
                <a:spcPts val="5599"/>
              </a:lnSpc>
            </a:pPr>
            <a:r>
              <a:rPr lang="en-US" sz="3999">
                <a:solidFill>
                  <a:srgbClr val="077F94"/>
                </a:solidFill>
                <a:latin typeface="Roboto Bold"/>
              </a:rPr>
              <a:t>LE CHIFFRE D’AFFAIRE</a:t>
            </a:r>
          </a:p>
        </p:txBody>
      </p:sp>
      <p:sp>
        <p:nvSpPr>
          <p:cNvPr id="18" name="TextBox 18"/>
          <p:cNvSpPr txBox="1"/>
          <p:nvPr/>
        </p:nvSpPr>
        <p:spPr>
          <a:xfrm>
            <a:off x="3047632" y="6496318"/>
            <a:ext cx="6546559" cy="990600"/>
          </a:xfrm>
          <a:prstGeom prst="rect">
            <a:avLst/>
          </a:prstGeom>
        </p:spPr>
        <p:txBody>
          <a:bodyPr lIns="0" tIns="0" rIns="0" bIns="0" rtlCol="0" anchor="t">
            <a:spAutoFit/>
          </a:bodyPr>
          <a:lstStyle/>
          <a:p>
            <a:pPr marL="0" lvl="0" indent="0" algn="l">
              <a:lnSpc>
                <a:spcPts val="3840"/>
              </a:lnSpc>
            </a:pPr>
            <a:r>
              <a:rPr lang="en-US" sz="3200">
                <a:solidFill>
                  <a:srgbClr val="000000"/>
                </a:solidFill>
                <a:latin typeface="Roboto Bold"/>
              </a:rPr>
              <a:t>AUGMENTER LA CONSOMMATION DES CLIENTS</a:t>
            </a:r>
          </a:p>
        </p:txBody>
      </p:sp>
      <p:grpSp>
        <p:nvGrpSpPr>
          <p:cNvPr id="19" name="Group 19"/>
          <p:cNvGrpSpPr/>
          <p:nvPr/>
        </p:nvGrpSpPr>
        <p:grpSpPr>
          <a:xfrm>
            <a:off x="10059122" y="3776919"/>
            <a:ext cx="945017" cy="1797424"/>
            <a:chOff x="0" y="0"/>
            <a:chExt cx="3000121" cy="5706237"/>
          </a:xfrm>
        </p:grpSpPr>
        <p:sp>
          <p:nvSpPr>
            <p:cNvPr id="20" name="Freeform 20"/>
            <p:cNvSpPr/>
            <p:nvPr/>
          </p:nvSpPr>
          <p:spPr>
            <a:xfrm>
              <a:off x="0" y="0"/>
              <a:ext cx="2999994" cy="5706364"/>
            </a:xfrm>
            <a:custGeom>
              <a:avLst/>
              <a:gdLst/>
              <a:ahLst/>
              <a:cxnLst/>
              <a:rect l="l" t="t" r="r" b="b"/>
              <a:pathLst>
                <a:path w="2999994" h="5706364">
                  <a:moveTo>
                    <a:pt x="12954" y="5706237"/>
                  </a:moveTo>
                  <a:lnTo>
                    <a:pt x="12954" y="5434965"/>
                  </a:lnTo>
                  <a:cubicBezTo>
                    <a:pt x="12954" y="5152898"/>
                    <a:pt x="56515" y="4899406"/>
                    <a:pt x="143764" y="4674489"/>
                  </a:cubicBezTo>
                  <a:cubicBezTo>
                    <a:pt x="231013" y="4449572"/>
                    <a:pt x="343408" y="4240657"/>
                    <a:pt x="481203" y="4047998"/>
                  </a:cubicBezTo>
                  <a:cubicBezTo>
                    <a:pt x="618998" y="3855339"/>
                    <a:pt x="764286" y="3666490"/>
                    <a:pt x="917194" y="3481197"/>
                  </a:cubicBezTo>
                  <a:cubicBezTo>
                    <a:pt x="1065784" y="3300349"/>
                    <a:pt x="1207262" y="3114675"/>
                    <a:pt x="1341882" y="2924175"/>
                  </a:cubicBezTo>
                  <a:cubicBezTo>
                    <a:pt x="1476375" y="2733675"/>
                    <a:pt x="1586230" y="2526919"/>
                    <a:pt x="1671320" y="2304161"/>
                  </a:cubicBezTo>
                  <a:cubicBezTo>
                    <a:pt x="1756410" y="2081276"/>
                    <a:pt x="1798828" y="1831086"/>
                    <a:pt x="1798828" y="1553337"/>
                  </a:cubicBezTo>
                  <a:cubicBezTo>
                    <a:pt x="1798828" y="1419860"/>
                    <a:pt x="1778889" y="1305179"/>
                    <a:pt x="1739011" y="1209421"/>
                  </a:cubicBezTo>
                  <a:cubicBezTo>
                    <a:pt x="1699133" y="1113663"/>
                    <a:pt x="1616837" y="1065657"/>
                    <a:pt x="1491996" y="1065657"/>
                  </a:cubicBezTo>
                  <a:cubicBezTo>
                    <a:pt x="1302512" y="1065657"/>
                    <a:pt x="1207770" y="1234694"/>
                    <a:pt x="1207770" y="1572641"/>
                  </a:cubicBezTo>
                  <a:lnTo>
                    <a:pt x="1207770" y="2266950"/>
                  </a:lnTo>
                  <a:lnTo>
                    <a:pt x="12954" y="2266950"/>
                  </a:lnTo>
                  <a:cubicBezTo>
                    <a:pt x="10795" y="2217420"/>
                    <a:pt x="8128" y="2161540"/>
                    <a:pt x="4826" y="2099056"/>
                  </a:cubicBezTo>
                  <a:cubicBezTo>
                    <a:pt x="1651" y="2036699"/>
                    <a:pt x="0" y="1976374"/>
                    <a:pt x="0" y="1918208"/>
                  </a:cubicBezTo>
                  <a:cubicBezTo>
                    <a:pt x="0" y="1509141"/>
                    <a:pt x="43053" y="1162050"/>
                    <a:pt x="129159" y="876681"/>
                  </a:cubicBezTo>
                  <a:cubicBezTo>
                    <a:pt x="215265" y="591439"/>
                    <a:pt x="367538" y="374015"/>
                    <a:pt x="586105" y="224409"/>
                  </a:cubicBezTo>
                  <a:cubicBezTo>
                    <a:pt x="804672" y="74803"/>
                    <a:pt x="1112012" y="0"/>
                    <a:pt x="1508125" y="0"/>
                  </a:cubicBezTo>
                  <a:cubicBezTo>
                    <a:pt x="1979549" y="0"/>
                    <a:pt x="2346071" y="132461"/>
                    <a:pt x="2607691" y="397256"/>
                  </a:cubicBezTo>
                  <a:cubicBezTo>
                    <a:pt x="2869311" y="662051"/>
                    <a:pt x="2999994" y="1039876"/>
                    <a:pt x="2999994" y="1530731"/>
                  </a:cubicBezTo>
                  <a:cubicBezTo>
                    <a:pt x="2999994" y="1864487"/>
                    <a:pt x="2956941" y="2156714"/>
                    <a:pt x="2870835" y="2407539"/>
                  </a:cubicBezTo>
                  <a:cubicBezTo>
                    <a:pt x="2784729" y="2658364"/>
                    <a:pt x="2670556" y="2886583"/>
                    <a:pt x="2528570" y="3092196"/>
                  </a:cubicBezTo>
                  <a:cubicBezTo>
                    <a:pt x="2386457" y="3297809"/>
                    <a:pt x="2230374" y="3502914"/>
                    <a:pt x="2060321" y="3707384"/>
                  </a:cubicBezTo>
                  <a:cubicBezTo>
                    <a:pt x="1939671" y="3851656"/>
                    <a:pt x="1822958" y="3999103"/>
                    <a:pt x="1709928" y="4149852"/>
                  </a:cubicBezTo>
                  <a:cubicBezTo>
                    <a:pt x="1596898" y="4300601"/>
                    <a:pt x="1497330" y="4462018"/>
                    <a:pt x="1411224" y="4634230"/>
                  </a:cubicBezTo>
                  <a:lnTo>
                    <a:pt x="2961259" y="4634230"/>
                  </a:lnTo>
                  <a:lnTo>
                    <a:pt x="2961259" y="5706364"/>
                  </a:lnTo>
                  <a:lnTo>
                    <a:pt x="12954" y="5706364"/>
                  </a:lnTo>
                  <a:close/>
                </a:path>
              </a:pathLst>
            </a:custGeom>
            <a:blipFill>
              <a:blip r:embed="rId2"/>
              <a:stretch>
                <a:fillRect l="-76808" r="-76808"/>
              </a:stretch>
            </a:blipFill>
          </p:spPr>
          <p:txBody>
            <a:bodyPr/>
            <a:lstStyle/>
            <a:p>
              <a:endParaRPr lang="fr-F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TextBox 2"/>
          <p:cNvSpPr txBox="1"/>
          <p:nvPr/>
        </p:nvSpPr>
        <p:spPr>
          <a:xfrm>
            <a:off x="2320569" y="-117579"/>
            <a:ext cx="13619018" cy="1348740"/>
          </a:xfrm>
          <a:prstGeom prst="rect">
            <a:avLst/>
          </a:prstGeom>
        </p:spPr>
        <p:txBody>
          <a:bodyPr lIns="0" tIns="0" rIns="0" bIns="0" rtlCol="0" anchor="t">
            <a:spAutoFit/>
          </a:bodyPr>
          <a:lstStyle/>
          <a:p>
            <a:pPr algn="ctr">
              <a:lnSpc>
                <a:spcPts val="5459"/>
              </a:lnSpc>
              <a:spcBef>
                <a:spcPct val="0"/>
              </a:spcBef>
            </a:pPr>
            <a:r>
              <a:rPr lang="en-US" sz="3900">
                <a:solidFill>
                  <a:srgbClr val="FFFFFF"/>
                </a:solidFill>
                <a:latin typeface="Montserrat Bold"/>
              </a:rPr>
              <a:t>Performance de l'hiver 2024 avec la moyenne des performances observées chaque hiver depuis 2019</a:t>
            </a:r>
          </a:p>
        </p:txBody>
      </p:sp>
      <p:sp>
        <p:nvSpPr>
          <p:cNvPr id="3" name="AutoShape 3"/>
          <p:cNvSpPr/>
          <p:nvPr/>
        </p:nvSpPr>
        <p:spPr>
          <a:xfrm flipV="1">
            <a:off x="12626034" y="5488236"/>
            <a:ext cx="526682" cy="13451"/>
          </a:xfrm>
          <a:prstGeom prst="line">
            <a:avLst/>
          </a:prstGeom>
          <a:ln w="19050" cap="flat">
            <a:solidFill>
              <a:srgbClr val="FFFBEB"/>
            </a:solidFill>
            <a:prstDash val="solid"/>
            <a:headEnd type="none" w="sm" len="sm"/>
            <a:tailEnd type="none" w="sm" len="sm"/>
          </a:ln>
        </p:spPr>
        <p:txBody>
          <a:bodyPr/>
          <a:lstStyle/>
          <a:p>
            <a:endParaRPr lang="fr-FR"/>
          </a:p>
        </p:txBody>
      </p:sp>
      <p:grpSp>
        <p:nvGrpSpPr>
          <p:cNvPr id="4" name="Group 4"/>
          <p:cNvGrpSpPr/>
          <p:nvPr/>
        </p:nvGrpSpPr>
        <p:grpSpPr>
          <a:xfrm>
            <a:off x="9486537" y="4949239"/>
            <a:ext cx="3216476" cy="1091444"/>
            <a:chOff x="0" y="0"/>
            <a:chExt cx="1362573" cy="462361"/>
          </a:xfrm>
        </p:grpSpPr>
        <p:sp>
          <p:nvSpPr>
            <p:cNvPr id="5" name="Freeform 5"/>
            <p:cNvSpPr/>
            <p:nvPr/>
          </p:nvSpPr>
          <p:spPr>
            <a:xfrm>
              <a:off x="0" y="0"/>
              <a:ext cx="1362573" cy="462361"/>
            </a:xfrm>
            <a:custGeom>
              <a:avLst/>
              <a:gdLst/>
              <a:ahLst/>
              <a:cxnLst/>
              <a:rect l="l" t="t" r="r" b="b"/>
              <a:pathLst>
                <a:path w="1362573" h="462361">
                  <a:moveTo>
                    <a:pt x="231180" y="0"/>
                  </a:moveTo>
                  <a:lnTo>
                    <a:pt x="1131393" y="0"/>
                  </a:lnTo>
                  <a:cubicBezTo>
                    <a:pt x="1192706" y="0"/>
                    <a:pt x="1251507" y="24356"/>
                    <a:pt x="1294862" y="67711"/>
                  </a:cubicBezTo>
                  <a:cubicBezTo>
                    <a:pt x="1338217" y="111066"/>
                    <a:pt x="1362573" y="169868"/>
                    <a:pt x="1362573" y="231180"/>
                  </a:cubicBezTo>
                  <a:lnTo>
                    <a:pt x="1362573" y="231180"/>
                  </a:lnTo>
                  <a:cubicBezTo>
                    <a:pt x="1362573" y="358858"/>
                    <a:pt x="1259070" y="462361"/>
                    <a:pt x="1131393" y="462361"/>
                  </a:cubicBezTo>
                  <a:lnTo>
                    <a:pt x="231180" y="462361"/>
                  </a:lnTo>
                  <a:cubicBezTo>
                    <a:pt x="169868" y="462361"/>
                    <a:pt x="111066" y="438004"/>
                    <a:pt x="67711" y="394650"/>
                  </a:cubicBezTo>
                  <a:cubicBezTo>
                    <a:pt x="24356" y="351295"/>
                    <a:pt x="0" y="292493"/>
                    <a:pt x="0" y="231180"/>
                  </a:cubicBezTo>
                  <a:lnTo>
                    <a:pt x="0" y="231180"/>
                  </a:lnTo>
                  <a:cubicBezTo>
                    <a:pt x="0" y="169868"/>
                    <a:pt x="24356" y="111066"/>
                    <a:pt x="67711" y="67711"/>
                  </a:cubicBezTo>
                  <a:cubicBezTo>
                    <a:pt x="111066" y="24356"/>
                    <a:pt x="169868" y="0"/>
                    <a:pt x="231180" y="0"/>
                  </a:cubicBezTo>
                  <a:close/>
                </a:path>
              </a:pathLst>
            </a:custGeom>
            <a:solidFill>
              <a:srgbClr val="FFFFFF"/>
            </a:solidFill>
          </p:spPr>
          <p:txBody>
            <a:bodyPr/>
            <a:lstStyle/>
            <a:p>
              <a:endParaRPr lang="fr-FR"/>
            </a:p>
          </p:txBody>
        </p:sp>
        <p:sp>
          <p:nvSpPr>
            <p:cNvPr id="6" name="TextBox 6"/>
            <p:cNvSpPr txBox="1"/>
            <p:nvPr/>
          </p:nvSpPr>
          <p:spPr>
            <a:xfrm>
              <a:off x="0" y="-47625"/>
              <a:ext cx="1362573" cy="509986"/>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13962211" y="3444414"/>
            <a:ext cx="3153857" cy="596799"/>
            <a:chOff x="0" y="0"/>
            <a:chExt cx="1244219" cy="235442"/>
          </a:xfrm>
        </p:grpSpPr>
        <p:sp>
          <p:nvSpPr>
            <p:cNvPr id="8" name="Freeform 8"/>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CE2B37"/>
              </a:solidFill>
              <a:prstDash val="solid"/>
              <a:round/>
            </a:ln>
          </p:spPr>
          <p:txBody>
            <a:bodyPr/>
            <a:lstStyle/>
            <a:p>
              <a:endParaRPr lang="fr-FR"/>
            </a:p>
          </p:txBody>
        </p:sp>
        <p:sp>
          <p:nvSpPr>
            <p:cNvPr id="9" name="TextBox 9"/>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grpSp>
        <p:nvGrpSpPr>
          <p:cNvPr id="10" name="Group 10"/>
          <p:cNvGrpSpPr/>
          <p:nvPr/>
        </p:nvGrpSpPr>
        <p:grpSpPr>
          <a:xfrm>
            <a:off x="13962211" y="4611773"/>
            <a:ext cx="3153857" cy="596799"/>
            <a:chOff x="0" y="0"/>
            <a:chExt cx="1244219" cy="235442"/>
          </a:xfrm>
        </p:grpSpPr>
        <p:sp>
          <p:nvSpPr>
            <p:cNvPr id="11" name="Freeform 11"/>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12" name="TextBox 12"/>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grpSp>
        <p:nvGrpSpPr>
          <p:cNvPr id="13" name="Group 13"/>
          <p:cNvGrpSpPr/>
          <p:nvPr/>
        </p:nvGrpSpPr>
        <p:grpSpPr>
          <a:xfrm>
            <a:off x="13964937" y="8948735"/>
            <a:ext cx="3153857" cy="596799"/>
            <a:chOff x="0" y="0"/>
            <a:chExt cx="1244219" cy="235442"/>
          </a:xfrm>
        </p:grpSpPr>
        <p:sp>
          <p:nvSpPr>
            <p:cNvPr id="14" name="Freeform 14"/>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15" name="TextBox 15"/>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grpSp>
        <p:nvGrpSpPr>
          <p:cNvPr id="16" name="Group 16"/>
          <p:cNvGrpSpPr/>
          <p:nvPr/>
        </p:nvGrpSpPr>
        <p:grpSpPr>
          <a:xfrm>
            <a:off x="13962211" y="5779132"/>
            <a:ext cx="4016568" cy="709757"/>
            <a:chOff x="0" y="0"/>
            <a:chExt cx="1584565" cy="280004"/>
          </a:xfrm>
        </p:grpSpPr>
        <p:sp>
          <p:nvSpPr>
            <p:cNvPr id="17" name="Freeform 17"/>
            <p:cNvSpPr/>
            <p:nvPr/>
          </p:nvSpPr>
          <p:spPr>
            <a:xfrm>
              <a:off x="0" y="0"/>
              <a:ext cx="1584565" cy="280004"/>
            </a:xfrm>
            <a:custGeom>
              <a:avLst/>
              <a:gdLst/>
              <a:ahLst/>
              <a:cxnLst/>
              <a:rect l="l" t="t" r="r" b="b"/>
              <a:pathLst>
                <a:path w="1584565" h="280004">
                  <a:moveTo>
                    <a:pt x="140002" y="0"/>
                  </a:moveTo>
                  <a:lnTo>
                    <a:pt x="1444563" y="0"/>
                  </a:lnTo>
                  <a:cubicBezTo>
                    <a:pt x="1481694" y="0"/>
                    <a:pt x="1517304" y="14750"/>
                    <a:pt x="1543560" y="41006"/>
                  </a:cubicBezTo>
                  <a:cubicBezTo>
                    <a:pt x="1569815" y="67261"/>
                    <a:pt x="1584565" y="102871"/>
                    <a:pt x="1584565" y="140002"/>
                  </a:cubicBezTo>
                  <a:lnTo>
                    <a:pt x="1584565" y="140002"/>
                  </a:lnTo>
                  <a:cubicBezTo>
                    <a:pt x="1584565" y="177133"/>
                    <a:pt x="1569815" y="212743"/>
                    <a:pt x="1543560" y="238999"/>
                  </a:cubicBezTo>
                  <a:cubicBezTo>
                    <a:pt x="1517304" y="265254"/>
                    <a:pt x="1481694" y="280004"/>
                    <a:pt x="1444563" y="280004"/>
                  </a:cubicBezTo>
                  <a:lnTo>
                    <a:pt x="140002" y="280004"/>
                  </a:lnTo>
                  <a:cubicBezTo>
                    <a:pt x="102871" y="280004"/>
                    <a:pt x="67261" y="265254"/>
                    <a:pt x="41006" y="238999"/>
                  </a:cubicBezTo>
                  <a:cubicBezTo>
                    <a:pt x="14750" y="212743"/>
                    <a:pt x="0" y="177133"/>
                    <a:pt x="0" y="140002"/>
                  </a:cubicBezTo>
                  <a:lnTo>
                    <a:pt x="0" y="140002"/>
                  </a:lnTo>
                  <a:cubicBezTo>
                    <a:pt x="0" y="102871"/>
                    <a:pt x="14750" y="67261"/>
                    <a:pt x="41006" y="41006"/>
                  </a:cubicBezTo>
                  <a:cubicBezTo>
                    <a:pt x="67261" y="14750"/>
                    <a:pt x="102871" y="0"/>
                    <a:pt x="140002"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18" name="TextBox 18"/>
            <p:cNvSpPr txBox="1"/>
            <p:nvPr/>
          </p:nvSpPr>
          <p:spPr>
            <a:xfrm>
              <a:off x="0" y="-38100"/>
              <a:ext cx="1584565" cy="318104"/>
            </a:xfrm>
            <a:prstGeom prst="rect">
              <a:avLst/>
            </a:prstGeom>
          </p:spPr>
          <p:txBody>
            <a:bodyPr lIns="47020" tIns="47020" rIns="47020" bIns="47020" rtlCol="0" anchor="ctr"/>
            <a:lstStyle/>
            <a:p>
              <a:pPr algn="ctr">
                <a:lnSpc>
                  <a:spcPts val="2659"/>
                </a:lnSpc>
              </a:pPr>
              <a:endParaRPr/>
            </a:p>
          </p:txBody>
        </p:sp>
      </p:grpSp>
      <p:sp>
        <p:nvSpPr>
          <p:cNvPr id="19" name="Freeform 19"/>
          <p:cNvSpPr/>
          <p:nvPr/>
        </p:nvSpPr>
        <p:spPr>
          <a:xfrm rot="-10800000">
            <a:off x="7627124" y="-5879460"/>
            <a:ext cx="6580954" cy="6580954"/>
          </a:xfrm>
          <a:custGeom>
            <a:avLst/>
            <a:gdLst/>
            <a:ahLst/>
            <a:cxnLst/>
            <a:rect l="l" t="t" r="r" b="b"/>
            <a:pathLst>
              <a:path w="6580954" h="6580954">
                <a:moveTo>
                  <a:pt x="0" y="0"/>
                </a:moveTo>
                <a:lnTo>
                  <a:pt x="6580954" y="0"/>
                </a:lnTo>
                <a:lnTo>
                  <a:pt x="6580954" y="6580955"/>
                </a:lnTo>
                <a:lnTo>
                  <a:pt x="0" y="6580955"/>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FR"/>
          </a:p>
        </p:txBody>
      </p:sp>
      <p:sp>
        <p:nvSpPr>
          <p:cNvPr id="20" name="AutoShape 20"/>
          <p:cNvSpPr/>
          <p:nvPr/>
        </p:nvSpPr>
        <p:spPr>
          <a:xfrm>
            <a:off x="13142251" y="3758022"/>
            <a:ext cx="7717" cy="5489112"/>
          </a:xfrm>
          <a:prstGeom prst="line">
            <a:avLst/>
          </a:prstGeom>
          <a:ln w="19050" cap="flat">
            <a:solidFill>
              <a:srgbClr val="FFFBEB"/>
            </a:solidFill>
            <a:prstDash val="solid"/>
            <a:headEnd type="none" w="sm" len="sm"/>
            <a:tailEnd type="none" w="sm" len="sm"/>
          </a:ln>
        </p:spPr>
        <p:txBody>
          <a:bodyPr/>
          <a:lstStyle/>
          <a:p>
            <a:endParaRPr lang="fr-FR"/>
          </a:p>
        </p:txBody>
      </p:sp>
      <p:sp>
        <p:nvSpPr>
          <p:cNvPr id="21" name="AutoShape 21"/>
          <p:cNvSpPr/>
          <p:nvPr/>
        </p:nvSpPr>
        <p:spPr>
          <a:xfrm>
            <a:off x="13154371" y="4910173"/>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22" name="AutoShape 22"/>
          <p:cNvSpPr/>
          <p:nvPr/>
        </p:nvSpPr>
        <p:spPr>
          <a:xfrm>
            <a:off x="13154371" y="6092092"/>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23" name="TextBox 23"/>
          <p:cNvSpPr txBox="1"/>
          <p:nvPr/>
        </p:nvSpPr>
        <p:spPr>
          <a:xfrm>
            <a:off x="9563515" y="5138075"/>
            <a:ext cx="3062519" cy="662222"/>
          </a:xfrm>
          <a:prstGeom prst="rect">
            <a:avLst/>
          </a:prstGeom>
        </p:spPr>
        <p:txBody>
          <a:bodyPr lIns="0" tIns="0" rIns="0" bIns="0" rtlCol="0" anchor="t">
            <a:spAutoFit/>
          </a:bodyPr>
          <a:lstStyle/>
          <a:p>
            <a:pPr algn="ctr">
              <a:lnSpc>
                <a:spcPts val="2668"/>
              </a:lnSpc>
              <a:spcBef>
                <a:spcPct val="0"/>
              </a:spcBef>
            </a:pPr>
            <a:r>
              <a:rPr lang="en-US" sz="1906">
                <a:solidFill>
                  <a:srgbClr val="077F94"/>
                </a:solidFill>
                <a:latin typeface="Bricolage Grotesque Bold"/>
              </a:rPr>
              <a:t>PERFORMANCES FINANCIERES</a:t>
            </a:r>
          </a:p>
        </p:txBody>
      </p:sp>
      <p:sp>
        <p:nvSpPr>
          <p:cNvPr id="24" name="TextBox 24"/>
          <p:cNvSpPr txBox="1"/>
          <p:nvPr/>
        </p:nvSpPr>
        <p:spPr>
          <a:xfrm>
            <a:off x="13964937" y="4769905"/>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Recette / client : + 23,2 %</a:t>
            </a:r>
          </a:p>
        </p:txBody>
      </p:sp>
      <p:sp>
        <p:nvSpPr>
          <p:cNvPr id="25" name="TextBox 25"/>
          <p:cNvSpPr txBox="1"/>
          <p:nvPr/>
        </p:nvSpPr>
        <p:spPr>
          <a:xfrm>
            <a:off x="13967663" y="9106867"/>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Prix moyen / journée: + 23,7 %</a:t>
            </a:r>
          </a:p>
        </p:txBody>
      </p:sp>
      <p:sp>
        <p:nvSpPr>
          <p:cNvPr id="26" name="TextBox 26"/>
          <p:cNvSpPr txBox="1"/>
          <p:nvPr/>
        </p:nvSpPr>
        <p:spPr>
          <a:xfrm>
            <a:off x="13964937" y="5938373"/>
            <a:ext cx="4013842"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Recette maximale théorique : + 6,5 %</a:t>
            </a:r>
          </a:p>
        </p:txBody>
      </p:sp>
      <p:grpSp>
        <p:nvGrpSpPr>
          <p:cNvPr id="27" name="Group 27"/>
          <p:cNvGrpSpPr/>
          <p:nvPr/>
        </p:nvGrpSpPr>
        <p:grpSpPr>
          <a:xfrm>
            <a:off x="5022133" y="2759923"/>
            <a:ext cx="3161597" cy="1072822"/>
            <a:chOff x="0" y="0"/>
            <a:chExt cx="1362573" cy="462361"/>
          </a:xfrm>
        </p:grpSpPr>
        <p:sp>
          <p:nvSpPr>
            <p:cNvPr id="28" name="Freeform 28"/>
            <p:cNvSpPr/>
            <p:nvPr/>
          </p:nvSpPr>
          <p:spPr>
            <a:xfrm>
              <a:off x="0" y="0"/>
              <a:ext cx="1362573" cy="462361"/>
            </a:xfrm>
            <a:custGeom>
              <a:avLst/>
              <a:gdLst/>
              <a:ahLst/>
              <a:cxnLst/>
              <a:rect l="l" t="t" r="r" b="b"/>
              <a:pathLst>
                <a:path w="1362573" h="462361">
                  <a:moveTo>
                    <a:pt x="231180" y="0"/>
                  </a:moveTo>
                  <a:lnTo>
                    <a:pt x="1131393" y="0"/>
                  </a:lnTo>
                  <a:cubicBezTo>
                    <a:pt x="1192706" y="0"/>
                    <a:pt x="1251507" y="24356"/>
                    <a:pt x="1294862" y="67711"/>
                  </a:cubicBezTo>
                  <a:cubicBezTo>
                    <a:pt x="1338217" y="111066"/>
                    <a:pt x="1362573" y="169868"/>
                    <a:pt x="1362573" y="231180"/>
                  </a:cubicBezTo>
                  <a:lnTo>
                    <a:pt x="1362573" y="231180"/>
                  </a:lnTo>
                  <a:cubicBezTo>
                    <a:pt x="1362573" y="358858"/>
                    <a:pt x="1259070" y="462361"/>
                    <a:pt x="1131393" y="462361"/>
                  </a:cubicBezTo>
                  <a:lnTo>
                    <a:pt x="231180" y="462361"/>
                  </a:lnTo>
                  <a:cubicBezTo>
                    <a:pt x="169868" y="462361"/>
                    <a:pt x="111066" y="438004"/>
                    <a:pt x="67711" y="394650"/>
                  </a:cubicBezTo>
                  <a:cubicBezTo>
                    <a:pt x="24356" y="351295"/>
                    <a:pt x="0" y="292493"/>
                    <a:pt x="0" y="231180"/>
                  </a:cubicBezTo>
                  <a:lnTo>
                    <a:pt x="0" y="231180"/>
                  </a:lnTo>
                  <a:cubicBezTo>
                    <a:pt x="0" y="169868"/>
                    <a:pt x="24356" y="111066"/>
                    <a:pt x="67711" y="67711"/>
                  </a:cubicBezTo>
                  <a:cubicBezTo>
                    <a:pt x="111066" y="24356"/>
                    <a:pt x="169868" y="0"/>
                    <a:pt x="231180" y="0"/>
                  </a:cubicBezTo>
                  <a:close/>
                </a:path>
              </a:pathLst>
            </a:custGeom>
            <a:solidFill>
              <a:srgbClr val="FFFFFF"/>
            </a:solidFill>
          </p:spPr>
          <p:txBody>
            <a:bodyPr/>
            <a:lstStyle/>
            <a:p>
              <a:endParaRPr lang="fr-FR"/>
            </a:p>
          </p:txBody>
        </p:sp>
        <p:sp>
          <p:nvSpPr>
            <p:cNvPr id="29" name="TextBox 29"/>
            <p:cNvSpPr txBox="1"/>
            <p:nvPr/>
          </p:nvSpPr>
          <p:spPr>
            <a:xfrm>
              <a:off x="0" y="-47625"/>
              <a:ext cx="1362573" cy="509986"/>
            </a:xfrm>
            <a:prstGeom prst="rect">
              <a:avLst/>
            </a:prstGeom>
          </p:spPr>
          <p:txBody>
            <a:bodyPr lIns="50800" tIns="50800" rIns="50800" bIns="50800" rtlCol="0" anchor="ctr"/>
            <a:lstStyle/>
            <a:p>
              <a:pPr algn="ctr">
                <a:lnSpc>
                  <a:spcPts val="3079"/>
                </a:lnSpc>
              </a:pPr>
              <a:endParaRPr/>
            </a:p>
          </p:txBody>
        </p:sp>
      </p:grpSp>
      <p:sp>
        <p:nvSpPr>
          <p:cNvPr id="30" name="TextBox 30"/>
          <p:cNvSpPr txBox="1"/>
          <p:nvPr/>
        </p:nvSpPr>
        <p:spPr>
          <a:xfrm>
            <a:off x="5097798" y="3123376"/>
            <a:ext cx="3010267" cy="321038"/>
          </a:xfrm>
          <a:prstGeom prst="rect">
            <a:avLst/>
          </a:prstGeom>
        </p:spPr>
        <p:txBody>
          <a:bodyPr lIns="0" tIns="0" rIns="0" bIns="0" rtlCol="0" anchor="t">
            <a:spAutoFit/>
          </a:bodyPr>
          <a:lstStyle/>
          <a:p>
            <a:pPr algn="ctr">
              <a:lnSpc>
                <a:spcPts val="2623"/>
              </a:lnSpc>
              <a:spcBef>
                <a:spcPct val="0"/>
              </a:spcBef>
            </a:pPr>
            <a:r>
              <a:rPr lang="en-US" sz="1873">
                <a:solidFill>
                  <a:srgbClr val="077F94"/>
                </a:solidFill>
                <a:latin typeface="Bricolage Grotesque Bold"/>
              </a:rPr>
              <a:t>CLIENTS</a:t>
            </a:r>
          </a:p>
        </p:txBody>
      </p:sp>
      <p:sp>
        <p:nvSpPr>
          <p:cNvPr id="31" name="AutoShape 31"/>
          <p:cNvSpPr/>
          <p:nvPr/>
        </p:nvSpPr>
        <p:spPr>
          <a:xfrm flipV="1">
            <a:off x="4504182" y="3273125"/>
            <a:ext cx="517696" cy="13221"/>
          </a:xfrm>
          <a:prstGeom prst="line">
            <a:avLst/>
          </a:prstGeom>
          <a:ln w="19050" cap="flat">
            <a:solidFill>
              <a:srgbClr val="FFFBEB"/>
            </a:solidFill>
            <a:prstDash val="solid"/>
            <a:headEnd type="none" w="sm" len="sm"/>
            <a:tailEnd type="none" w="sm" len="sm"/>
          </a:ln>
        </p:spPr>
        <p:txBody>
          <a:bodyPr/>
          <a:lstStyle/>
          <a:p>
            <a:endParaRPr lang="fr-FR"/>
          </a:p>
        </p:txBody>
      </p:sp>
      <p:sp>
        <p:nvSpPr>
          <p:cNvPr id="32" name="AutoShape 32"/>
          <p:cNvSpPr/>
          <p:nvPr/>
        </p:nvSpPr>
        <p:spPr>
          <a:xfrm flipH="1">
            <a:off x="3435543" y="1557483"/>
            <a:ext cx="12140" cy="3431284"/>
          </a:xfrm>
          <a:prstGeom prst="line">
            <a:avLst/>
          </a:prstGeom>
          <a:ln w="19050" cap="flat">
            <a:solidFill>
              <a:srgbClr val="FFFFFF"/>
            </a:solidFill>
            <a:prstDash val="solid"/>
            <a:headEnd type="none" w="sm" len="sm"/>
            <a:tailEnd type="none" w="sm" len="sm"/>
          </a:ln>
        </p:spPr>
        <p:txBody>
          <a:bodyPr/>
          <a:lstStyle/>
          <a:p>
            <a:endParaRPr lang="fr-FR"/>
          </a:p>
        </p:txBody>
      </p:sp>
      <p:grpSp>
        <p:nvGrpSpPr>
          <p:cNvPr id="33" name="Group 33"/>
          <p:cNvGrpSpPr/>
          <p:nvPr/>
        </p:nvGrpSpPr>
        <p:grpSpPr>
          <a:xfrm>
            <a:off x="347636" y="4653892"/>
            <a:ext cx="3100047" cy="586617"/>
            <a:chOff x="0" y="0"/>
            <a:chExt cx="1244219" cy="235442"/>
          </a:xfrm>
        </p:grpSpPr>
        <p:sp>
          <p:nvSpPr>
            <p:cNvPr id="34" name="Freeform 34"/>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ABABAB"/>
              </a:solidFill>
              <a:prstDash val="solid"/>
              <a:round/>
            </a:ln>
          </p:spPr>
          <p:txBody>
            <a:bodyPr/>
            <a:lstStyle/>
            <a:p>
              <a:endParaRPr lang="fr-FR"/>
            </a:p>
          </p:txBody>
        </p:sp>
        <p:sp>
          <p:nvSpPr>
            <p:cNvPr id="35" name="TextBox 35"/>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sp>
        <p:nvSpPr>
          <p:cNvPr id="36" name="TextBox 36"/>
          <p:cNvSpPr txBox="1"/>
          <p:nvPr/>
        </p:nvSpPr>
        <p:spPr>
          <a:xfrm>
            <a:off x="350316" y="4799313"/>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Fréquentation: - 11,5 %</a:t>
            </a:r>
          </a:p>
        </p:txBody>
      </p:sp>
      <p:sp>
        <p:nvSpPr>
          <p:cNvPr id="37" name="AutoShape 37"/>
          <p:cNvSpPr/>
          <p:nvPr/>
        </p:nvSpPr>
        <p:spPr>
          <a:xfrm>
            <a:off x="3447683" y="3283116"/>
            <a:ext cx="1574450" cy="13218"/>
          </a:xfrm>
          <a:prstGeom prst="line">
            <a:avLst/>
          </a:prstGeom>
          <a:ln w="19050" cap="flat">
            <a:solidFill>
              <a:srgbClr val="FFFFFF"/>
            </a:solidFill>
            <a:prstDash val="solid"/>
            <a:headEnd type="none" w="sm" len="sm"/>
            <a:tailEnd type="none" w="sm" len="sm"/>
          </a:ln>
        </p:spPr>
        <p:txBody>
          <a:bodyPr/>
          <a:lstStyle/>
          <a:p>
            <a:endParaRPr lang="fr-FR"/>
          </a:p>
        </p:txBody>
      </p:sp>
      <p:grpSp>
        <p:nvGrpSpPr>
          <p:cNvPr id="38" name="Group 38"/>
          <p:cNvGrpSpPr/>
          <p:nvPr/>
        </p:nvGrpSpPr>
        <p:grpSpPr>
          <a:xfrm>
            <a:off x="350316" y="1264175"/>
            <a:ext cx="3100047" cy="586617"/>
            <a:chOff x="0" y="0"/>
            <a:chExt cx="1244219" cy="235442"/>
          </a:xfrm>
        </p:grpSpPr>
        <p:sp>
          <p:nvSpPr>
            <p:cNvPr id="39" name="Freeform 39"/>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ABABAB"/>
              </a:solidFill>
              <a:prstDash val="solid"/>
              <a:round/>
            </a:ln>
          </p:spPr>
          <p:txBody>
            <a:bodyPr/>
            <a:lstStyle/>
            <a:p>
              <a:endParaRPr lang="fr-FR"/>
            </a:p>
          </p:txBody>
        </p:sp>
        <p:sp>
          <p:nvSpPr>
            <p:cNvPr id="40" name="TextBox 40"/>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sp>
        <p:nvSpPr>
          <p:cNvPr id="41" name="TextBox 41"/>
          <p:cNvSpPr txBox="1"/>
          <p:nvPr/>
        </p:nvSpPr>
        <p:spPr>
          <a:xfrm>
            <a:off x="352995" y="1409596"/>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Forfaits vendus: - 11,2 %</a:t>
            </a:r>
          </a:p>
        </p:txBody>
      </p:sp>
      <p:grpSp>
        <p:nvGrpSpPr>
          <p:cNvPr id="42" name="Group 42"/>
          <p:cNvGrpSpPr/>
          <p:nvPr/>
        </p:nvGrpSpPr>
        <p:grpSpPr>
          <a:xfrm>
            <a:off x="335496" y="2979817"/>
            <a:ext cx="3132364" cy="540600"/>
            <a:chOff x="0" y="0"/>
            <a:chExt cx="1257190" cy="216972"/>
          </a:xfrm>
        </p:grpSpPr>
        <p:sp>
          <p:nvSpPr>
            <p:cNvPr id="43" name="Freeform 43"/>
            <p:cNvSpPr/>
            <p:nvPr/>
          </p:nvSpPr>
          <p:spPr>
            <a:xfrm>
              <a:off x="0" y="0"/>
              <a:ext cx="1257190" cy="216972"/>
            </a:xfrm>
            <a:custGeom>
              <a:avLst/>
              <a:gdLst/>
              <a:ahLst/>
              <a:cxnLst/>
              <a:rect l="l" t="t" r="r" b="b"/>
              <a:pathLst>
                <a:path w="1257190" h="216972">
                  <a:moveTo>
                    <a:pt x="108486" y="0"/>
                  </a:moveTo>
                  <a:lnTo>
                    <a:pt x="1148704" y="0"/>
                  </a:lnTo>
                  <a:cubicBezTo>
                    <a:pt x="1177476" y="0"/>
                    <a:pt x="1205070" y="11430"/>
                    <a:pt x="1225415" y="31775"/>
                  </a:cubicBezTo>
                  <a:cubicBezTo>
                    <a:pt x="1245760" y="52120"/>
                    <a:pt x="1257190" y="79714"/>
                    <a:pt x="1257190" y="108486"/>
                  </a:cubicBezTo>
                  <a:lnTo>
                    <a:pt x="1257190" y="108486"/>
                  </a:lnTo>
                  <a:cubicBezTo>
                    <a:pt x="1257190" y="168402"/>
                    <a:pt x="1208619" y="216972"/>
                    <a:pt x="1148704" y="216972"/>
                  </a:cubicBezTo>
                  <a:lnTo>
                    <a:pt x="108486" y="216972"/>
                  </a:lnTo>
                  <a:cubicBezTo>
                    <a:pt x="48571" y="216972"/>
                    <a:pt x="0" y="168402"/>
                    <a:pt x="0" y="108486"/>
                  </a:cubicBezTo>
                  <a:lnTo>
                    <a:pt x="0" y="108486"/>
                  </a:lnTo>
                  <a:cubicBezTo>
                    <a:pt x="0" y="48571"/>
                    <a:pt x="48571" y="0"/>
                    <a:pt x="108486" y="0"/>
                  </a:cubicBezTo>
                  <a:close/>
                </a:path>
              </a:pathLst>
            </a:custGeom>
            <a:solidFill>
              <a:srgbClr val="000000">
                <a:alpha val="0"/>
              </a:srgbClr>
            </a:solidFill>
            <a:ln w="38100" cap="rnd">
              <a:solidFill>
                <a:srgbClr val="ABABAB"/>
              </a:solidFill>
              <a:prstDash val="solid"/>
              <a:round/>
            </a:ln>
          </p:spPr>
          <p:txBody>
            <a:bodyPr/>
            <a:lstStyle/>
            <a:p>
              <a:endParaRPr lang="fr-FR"/>
            </a:p>
          </p:txBody>
        </p:sp>
        <p:sp>
          <p:nvSpPr>
            <p:cNvPr id="44" name="TextBox 44"/>
            <p:cNvSpPr txBox="1"/>
            <p:nvPr/>
          </p:nvSpPr>
          <p:spPr>
            <a:xfrm>
              <a:off x="0" y="-38100"/>
              <a:ext cx="1257190" cy="255072"/>
            </a:xfrm>
            <a:prstGeom prst="rect">
              <a:avLst/>
            </a:prstGeom>
          </p:spPr>
          <p:txBody>
            <a:bodyPr lIns="47020" tIns="47020" rIns="47020" bIns="47020" rtlCol="0" anchor="ctr"/>
            <a:lstStyle/>
            <a:p>
              <a:pPr algn="ctr">
                <a:lnSpc>
                  <a:spcPts val="2659"/>
                </a:lnSpc>
              </a:pPr>
              <a:endParaRPr/>
            </a:p>
          </p:txBody>
        </p:sp>
      </p:grpSp>
      <p:sp>
        <p:nvSpPr>
          <p:cNvPr id="45" name="TextBox 45"/>
          <p:cNvSpPr txBox="1"/>
          <p:nvPr/>
        </p:nvSpPr>
        <p:spPr>
          <a:xfrm>
            <a:off x="338176" y="3125238"/>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Consommation/client : - 0,4 %</a:t>
            </a:r>
          </a:p>
        </p:txBody>
      </p:sp>
      <p:grpSp>
        <p:nvGrpSpPr>
          <p:cNvPr id="46" name="Group 46"/>
          <p:cNvGrpSpPr/>
          <p:nvPr/>
        </p:nvGrpSpPr>
        <p:grpSpPr>
          <a:xfrm>
            <a:off x="5039631" y="7508923"/>
            <a:ext cx="3161597" cy="1072822"/>
            <a:chOff x="0" y="0"/>
            <a:chExt cx="1362573" cy="462361"/>
          </a:xfrm>
        </p:grpSpPr>
        <p:sp>
          <p:nvSpPr>
            <p:cNvPr id="47" name="Freeform 47"/>
            <p:cNvSpPr/>
            <p:nvPr/>
          </p:nvSpPr>
          <p:spPr>
            <a:xfrm>
              <a:off x="0" y="0"/>
              <a:ext cx="1362573" cy="462361"/>
            </a:xfrm>
            <a:custGeom>
              <a:avLst/>
              <a:gdLst/>
              <a:ahLst/>
              <a:cxnLst/>
              <a:rect l="l" t="t" r="r" b="b"/>
              <a:pathLst>
                <a:path w="1362573" h="462361">
                  <a:moveTo>
                    <a:pt x="231180" y="0"/>
                  </a:moveTo>
                  <a:lnTo>
                    <a:pt x="1131393" y="0"/>
                  </a:lnTo>
                  <a:cubicBezTo>
                    <a:pt x="1192706" y="0"/>
                    <a:pt x="1251507" y="24356"/>
                    <a:pt x="1294862" y="67711"/>
                  </a:cubicBezTo>
                  <a:cubicBezTo>
                    <a:pt x="1338217" y="111066"/>
                    <a:pt x="1362573" y="169868"/>
                    <a:pt x="1362573" y="231180"/>
                  </a:cubicBezTo>
                  <a:lnTo>
                    <a:pt x="1362573" y="231180"/>
                  </a:lnTo>
                  <a:cubicBezTo>
                    <a:pt x="1362573" y="358858"/>
                    <a:pt x="1259070" y="462361"/>
                    <a:pt x="1131393" y="462361"/>
                  </a:cubicBezTo>
                  <a:lnTo>
                    <a:pt x="231180" y="462361"/>
                  </a:lnTo>
                  <a:cubicBezTo>
                    <a:pt x="169868" y="462361"/>
                    <a:pt x="111066" y="438004"/>
                    <a:pt x="67711" y="394650"/>
                  </a:cubicBezTo>
                  <a:cubicBezTo>
                    <a:pt x="24356" y="351295"/>
                    <a:pt x="0" y="292493"/>
                    <a:pt x="0" y="231180"/>
                  </a:cubicBezTo>
                  <a:lnTo>
                    <a:pt x="0" y="231180"/>
                  </a:lnTo>
                  <a:cubicBezTo>
                    <a:pt x="0" y="169868"/>
                    <a:pt x="24356" y="111066"/>
                    <a:pt x="67711" y="67711"/>
                  </a:cubicBezTo>
                  <a:cubicBezTo>
                    <a:pt x="111066" y="24356"/>
                    <a:pt x="169868" y="0"/>
                    <a:pt x="231180" y="0"/>
                  </a:cubicBezTo>
                  <a:close/>
                </a:path>
              </a:pathLst>
            </a:custGeom>
            <a:solidFill>
              <a:srgbClr val="FFFFFF"/>
            </a:solidFill>
          </p:spPr>
          <p:txBody>
            <a:bodyPr/>
            <a:lstStyle/>
            <a:p>
              <a:endParaRPr lang="fr-FR"/>
            </a:p>
          </p:txBody>
        </p:sp>
        <p:sp>
          <p:nvSpPr>
            <p:cNvPr id="48" name="TextBox 48"/>
            <p:cNvSpPr txBox="1"/>
            <p:nvPr/>
          </p:nvSpPr>
          <p:spPr>
            <a:xfrm>
              <a:off x="0" y="-47625"/>
              <a:ext cx="1362573" cy="509986"/>
            </a:xfrm>
            <a:prstGeom prst="rect">
              <a:avLst/>
            </a:prstGeom>
          </p:spPr>
          <p:txBody>
            <a:bodyPr lIns="50800" tIns="50800" rIns="50800" bIns="50800" rtlCol="0" anchor="ctr"/>
            <a:lstStyle/>
            <a:p>
              <a:pPr algn="ctr">
                <a:lnSpc>
                  <a:spcPts val="3079"/>
                </a:lnSpc>
              </a:pPr>
              <a:endParaRPr/>
            </a:p>
          </p:txBody>
        </p:sp>
      </p:grpSp>
      <p:sp>
        <p:nvSpPr>
          <p:cNvPr id="49" name="TextBox 49"/>
          <p:cNvSpPr txBox="1"/>
          <p:nvPr/>
        </p:nvSpPr>
        <p:spPr>
          <a:xfrm>
            <a:off x="5115296" y="7872376"/>
            <a:ext cx="3010267" cy="321038"/>
          </a:xfrm>
          <a:prstGeom prst="rect">
            <a:avLst/>
          </a:prstGeom>
        </p:spPr>
        <p:txBody>
          <a:bodyPr lIns="0" tIns="0" rIns="0" bIns="0" rtlCol="0" anchor="t">
            <a:spAutoFit/>
          </a:bodyPr>
          <a:lstStyle/>
          <a:p>
            <a:pPr algn="ctr">
              <a:lnSpc>
                <a:spcPts val="2623"/>
              </a:lnSpc>
              <a:spcBef>
                <a:spcPct val="0"/>
              </a:spcBef>
            </a:pPr>
            <a:r>
              <a:rPr lang="en-US" sz="1873">
                <a:solidFill>
                  <a:srgbClr val="077F94"/>
                </a:solidFill>
                <a:latin typeface="Bricolage Grotesque Bold"/>
              </a:rPr>
              <a:t>REMISES</a:t>
            </a:r>
          </a:p>
        </p:txBody>
      </p:sp>
      <p:sp>
        <p:nvSpPr>
          <p:cNvPr id="50" name="AutoShape 50"/>
          <p:cNvSpPr/>
          <p:nvPr/>
        </p:nvSpPr>
        <p:spPr>
          <a:xfrm flipV="1">
            <a:off x="4521680" y="8022125"/>
            <a:ext cx="517696" cy="13221"/>
          </a:xfrm>
          <a:prstGeom prst="line">
            <a:avLst/>
          </a:prstGeom>
          <a:ln w="19050" cap="flat">
            <a:solidFill>
              <a:srgbClr val="FFFBEB"/>
            </a:solidFill>
            <a:prstDash val="solid"/>
            <a:headEnd type="none" w="sm" len="sm"/>
            <a:tailEnd type="none" w="sm" len="sm"/>
          </a:ln>
        </p:spPr>
        <p:txBody>
          <a:bodyPr/>
          <a:lstStyle/>
          <a:p>
            <a:endParaRPr lang="fr-FR"/>
          </a:p>
        </p:txBody>
      </p:sp>
      <p:sp>
        <p:nvSpPr>
          <p:cNvPr id="51" name="AutoShape 51"/>
          <p:cNvSpPr/>
          <p:nvPr/>
        </p:nvSpPr>
        <p:spPr>
          <a:xfrm flipH="1">
            <a:off x="3453042" y="6306483"/>
            <a:ext cx="12140" cy="3431284"/>
          </a:xfrm>
          <a:prstGeom prst="line">
            <a:avLst/>
          </a:prstGeom>
          <a:ln w="19050" cap="flat">
            <a:solidFill>
              <a:srgbClr val="FFFBEB"/>
            </a:solidFill>
            <a:prstDash val="solid"/>
            <a:headEnd type="none" w="sm" len="sm"/>
            <a:tailEnd type="none" w="sm" len="sm"/>
          </a:ln>
        </p:spPr>
        <p:txBody>
          <a:bodyPr/>
          <a:lstStyle/>
          <a:p>
            <a:endParaRPr lang="fr-FR"/>
          </a:p>
        </p:txBody>
      </p:sp>
      <p:grpSp>
        <p:nvGrpSpPr>
          <p:cNvPr id="52" name="Group 52"/>
          <p:cNvGrpSpPr/>
          <p:nvPr/>
        </p:nvGrpSpPr>
        <p:grpSpPr>
          <a:xfrm>
            <a:off x="365135" y="9402892"/>
            <a:ext cx="3100047" cy="586617"/>
            <a:chOff x="0" y="0"/>
            <a:chExt cx="1244219" cy="235442"/>
          </a:xfrm>
        </p:grpSpPr>
        <p:sp>
          <p:nvSpPr>
            <p:cNvPr id="53" name="Freeform 53"/>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54" name="TextBox 54"/>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sp>
        <p:nvSpPr>
          <p:cNvPr id="55" name="TextBox 55"/>
          <p:cNvSpPr txBox="1"/>
          <p:nvPr/>
        </p:nvSpPr>
        <p:spPr>
          <a:xfrm>
            <a:off x="367814" y="9548313"/>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Remises / jour : + 15,2 %</a:t>
            </a:r>
          </a:p>
        </p:txBody>
      </p:sp>
      <p:sp>
        <p:nvSpPr>
          <p:cNvPr id="56" name="AutoShape 56"/>
          <p:cNvSpPr/>
          <p:nvPr/>
        </p:nvSpPr>
        <p:spPr>
          <a:xfrm>
            <a:off x="3465181" y="8032116"/>
            <a:ext cx="1574450" cy="13218"/>
          </a:xfrm>
          <a:prstGeom prst="line">
            <a:avLst/>
          </a:prstGeom>
          <a:ln w="19050" cap="flat">
            <a:solidFill>
              <a:srgbClr val="FFFBEB"/>
            </a:solidFill>
            <a:prstDash val="solid"/>
            <a:headEnd type="none" w="sm" len="sm"/>
            <a:tailEnd type="none" w="sm" len="sm"/>
          </a:ln>
        </p:spPr>
        <p:txBody>
          <a:bodyPr/>
          <a:lstStyle/>
          <a:p>
            <a:endParaRPr lang="fr-FR"/>
          </a:p>
        </p:txBody>
      </p:sp>
      <p:grpSp>
        <p:nvGrpSpPr>
          <p:cNvPr id="57" name="Group 57"/>
          <p:cNvGrpSpPr/>
          <p:nvPr/>
        </p:nvGrpSpPr>
        <p:grpSpPr>
          <a:xfrm>
            <a:off x="367814" y="6013175"/>
            <a:ext cx="3100047" cy="586617"/>
            <a:chOff x="0" y="0"/>
            <a:chExt cx="1244219" cy="235442"/>
          </a:xfrm>
        </p:grpSpPr>
        <p:sp>
          <p:nvSpPr>
            <p:cNvPr id="58" name="Freeform 58"/>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E5E04A"/>
              </a:solidFill>
              <a:prstDash val="solid"/>
              <a:round/>
            </a:ln>
          </p:spPr>
          <p:txBody>
            <a:bodyPr/>
            <a:lstStyle/>
            <a:p>
              <a:endParaRPr lang="fr-FR"/>
            </a:p>
          </p:txBody>
        </p:sp>
        <p:sp>
          <p:nvSpPr>
            <p:cNvPr id="59" name="TextBox 59"/>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sp>
        <p:nvSpPr>
          <p:cNvPr id="60" name="TextBox 60"/>
          <p:cNvSpPr txBox="1"/>
          <p:nvPr/>
        </p:nvSpPr>
        <p:spPr>
          <a:xfrm>
            <a:off x="370494" y="6158596"/>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Montant des remises: + 11,1 %</a:t>
            </a:r>
          </a:p>
        </p:txBody>
      </p:sp>
      <p:grpSp>
        <p:nvGrpSpPr>
          <p:cNvPr id="61" name="Group 61"/>
          <p:cNvGrpSpPr/>
          <p:nvPr/>
        </p:nvGrpSpPr>
        <p:grpSpPr>
          <a:xfrm>
            <a:off x="352995" y="7728817"/>
            <a:ext cx="3100047" cy="586617"/>
            <a:chOff x="0" y="0"/>
            <a:chExt cx="1244219" cy="235442"/>
          </a:xfrm>
        </p:grpSpPr>
        <p:sp>
          <p:nvSpPr>
            <p:cNvPr id="62" name="Freeform 62"/>
            <p:cNvSpPr/>
            <p:nvPr/>
          </p:nvSpPr>
          <p:spPr>
            <a:xfrm>
              <a:off x="0" y="0"/>
              <a:ext cx="1244219" cy="235442"/>
            </a:xfrm>
            <a:custGeom>
              <a:avLst/>
              <a:gdLst/>
              <a:ahLst/>
              <a:cxnLst/>
              <a:rect l="l" t="t" r="r" b="b"/>
              <a:pathLst>
                <a:path w="1244219" h="235442">
                  <a:moveTo>
                    <a:pt x="117721" y="0"/>
                  </a:moveTo>
                  <a:lnTo>
                    <a:pt x="1126498" y="0"/>
                  </a:lnTo>
                  <a:cubicBezTo>
                    <a:pt x="1157720" y="0"/>
                    <a:pt x="1187663" y="12403"/>
                    <a:pt x="1209740" y="34480"/>
                  </a:cubicBezTo>
                  <a:cubicBezTo>
                    <a:pt x="1231817" y="56557"/>
                    <a:pt x="1244219" y="86499"/>
                    <a:pt x="1244219" y="117721"/>
                  </a:cubicBezTo>
                  <a:lnTo>
                    <a:pt x="1244219" y="117721"/>
                  </a:lnTo>
                  <a:cubicBezTo>
                    <a:pt x="1244219" y="182736"/>
                    <a:pt x="1191514" y="235442"/>
                    <a:pt x="1126498" y="235442"/>
                  </a:cubicBezTo>
                  <a:lnTo>
                    <a:pt x="117721" y="235442"/>
                  </a:lnTo>
                  <a:cubicBezTo>
                    <a:pt x="86499" y="235442"/>
                    <a:pt x="56557" y="223039"/>
                    <a:pt x="34480" y="200962"/>
                  </a:cubicBezTo>
                  <a:cubicBezTo>
                    <a:pt x="12403" y="178885"/>
                    <a:pt x="0" y="148942"/>
                    <a:pt x="0" y="117721"/>
                  </a:cubicBezTo>
                  <a:lnTo>
                    <a:pt x="0" y="117721"/>
                  </a:lnTo>
                  <a:cubicBezTo>
                    <a:pt x="0" y="86499"/>
                    <a:pt x="12403" y="56557"/>
                    <a:pt x="34480" y="34480"/>
                  </a:cubicBezTo>
                  <a:cubicBezTo>
                    <a:pt x="56557" y="12403"/>
                    <a:pt x="86499" y="0"/>
                    <a:pt x="117721" y="0"/>
                  </a:cubicBezTo>
                  <a:close/>
                </a:path>
              </a:pathLst>
            </a:custGeom>
            <a:solidFill>
              <a:srgbClr val="000000">
                <a:alpha val="0"/>
              </a:srgbClr>
            </a:solidFill>
            <a:ln w="38100" cap="rnd">
              <a:solidFill>
                <a:srgbClr val="E5E04A"/>
              </a:solidFill>
              <a:prstDash val="solid"/>
              <a:round/>
            </a:ln>
          </p:spPr>
          <p:txBody>
            <a:bodyPr/>
            <a:lstStyle/>
            <a:p>
              <a:endParaRPr lang="fr-FR"/>
            </a:p>
          </p:txBody>
        </p:sp>
        <p:sp>
          <p:nvSpPr>
            <p:cNvPr id="63" name="TextBox 63"/>
            <p:cNvSpPr txBox="1"/>
            <p:nvPr/>
          </p:nvSpPr>
          <p:spPr>
            <a:xfrm>
              <a:off x="0" y="-38100"/>
              <a:ext cx="1244219" cy="273542"/>
            </a:xfrm>
            <a:prstGeom prst="rect">
              <a:avLst/>
            </a:prstGeom>
          </p:spPr>
          <p:txBody>
            <a:bodyPr lIns="47020" tIns="47020" rIns="47020" bIns="47020" rtlCol="0" anchor="ctr"/>
            <a:lstStyle/>
            <a:p>
              <a:pPr algn="ctr">
                <a:lnSpc>
                  <a:spcPts val="2659"/>
                </a:lnSpc>
              </a:pPr>
              <a:endParaRPr/>
            </a:p>
          </p:txBody>
        </p:sp>
      </p:grpSp>
      <p:sp>
        <p:nvSpPr>
          <p:cNvPr id="64" name="TextBox 64"/>
          <p:cNvSpPr txBox="1"/>
          <p:nvPr/>
        </p:nvSpPr>
        <p:spPr>
          <a:xfrm>
            <a:off x="355675" y="7874238"/>
            <a:ext cx="3094687" cy="249081"/>
          </a:xfrm>
          <a:prstGeom prst="rect">
            <a:avLst/>
          </a:prstGeom>
        </p:spPr>
        <p:txBody>
          <a:bodyPr lIns="0" tIns="0" rIns="0" bIns="0" rtlCol="0" anchor="t">
            <a:spAutoFit/>
          </a:bodyPr>
          <a:lstStyle/>
          <a:p>
            <a:pPr algn="ctr">
              <a:lnSpc>
                <a:spcPts val="2021"/>
              </a:lnSpc>
            </a:pPr>
            <a:r>
              <a:rPr lang="en-US" sz="1443">
                <a:solidFill>
                  <a:srgbClr val="DDDCD8"/>
                </a:solidFill>
                <a:latin typeface="Montserrat Bold"/>
              </a:rPr>
              <a:t>Remises / client : + 11,1 %</a:t>
            </a:r>
          </a:p>
        </p:txBody>
      </p:sp>
      <p:sp>
        <p:nvSpPr>
          <p:cNvPr id="65" name="TextBox 65"/>
          <p:cNvSpPr txBox="1"/>
          <p:nvPr/>
        </p:nvSpPr>
        <p:spPr>
          <a:xfrm>
            <a:off x="13959946" y="3602534"/>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CA (TTC) : + 9,8 %</a:t>
            </a:r>
          </a:p>
        </p:txBody>
      </p:sp>
      <p:grpSp>
        <p:nvGrpSpPr>
          <p:cNvPr id="66" name="Group 66"/>
          <p:cNvGrpSpPr/>
          <p:nvPr/>
        </p:nvGrpSpPr>
        <p:grpSpPr>
          <a:xfrm>
            <a:off x="13964937" y="6778092"/>
            <a:ext cx="3153857" cy="599018"/>
            <a:chOff x="0" y="0"/>
            <a:chExt cx="1244219" cy="236317"/>
          </a:xfrm>
        </p:grpSpPr>
        <p:sp>
          <p:nvSpPr>
            <p:cNvPr id="67" name="Freeform 67"/>
            <p:cNvSpPr/>
            <p:nvPr/>
          </p:nvSpPr>
          <p:spPr>
            <a:xfrm>
              <a:off x="0" y="0"/>
              <a:ext cx="1244219" cy="236317"/>
            </a:xfrm>
            <a:custGeom>
              <a:avLst/>
              <a:gdLst/>
              <a:ahLst/>
              <a:cxnLst/>
              <a:rect l="l" t="t" r="r" b="b"/>
              <a:pathLst>
                <a:path w="1244219" h="236317">
                  <a:moveTo>
                    <a:pt x="118158" y="0"/>
                  </a:moveTo>
                  <a:lnTo>
                    <a:pt x="1126061" y="0"/>
                  </a:lnTo>
                  <a:cubicBezTo>
                    <a:pt x="1157398" y="0"/>
                    <a:pt x="1187453" y="12449"/>
                    <a:pt x="1209612" y="34608"/>
                  </a:cubicBezTo>
                  <a:cubicBezTo>
                    <a:pt x="1231771" y="56767"/>
                    <a:pt x="1244219" y="86821"/>
                    <a:pt x="1244219" y="118158"/>
                  </a:cubicBezTo>
                  <a:lnTo>
                    <a:pt x="1244219" y="118158"/>
                  </a:lnTo>
                  <a:cubicBezTo>
                    <a:pt x="1244219" y="149496"/>
                    <a:pt x="1231771" y="179550"/>
                    <a:pt x="1209612" y="201709"/>
                  </a:cubicBezTo>
                  <a:cubicBezTo>
                    <a:pt x="1187453" y="223868"/>
                    <a:pt x="1157398" y="236317"/>
                    <a:pt x="1126061" y="236317"/>
                  </a:cubicBezTo>
                  <a:lnTo>
                    <a:pt x="118158" y="236317"/>
                  </a:lnTo>
                  <a:cubicBezTo>
                    <a:pt x="86821" y="236317"/>
                    <a:pt x="56767" y="223868"/>
                    <a:pt x="34608" y="201709"/>
                  </a:cubicBezTo>
                  <a:cubicBezTo>
                    <a:pt x="12449" y="179550"/>
                    <a:pt x="0" y="149496"/>
                    <a:pt x="0" y="118158"/>
                  </a:cubicBezTo>
                  <a:lnTo>
                    <a:pt x="0" y="118158"/>
                  </a:lnTo>
                  <a:cubicBezTo>
                    <a:pt x="0" y="86821"/>
                    <a:pt x="12449" y="56767"/>
                    <a:pt x="34608" y="34608"/>
                  </a:cubicBezTo>
                  <a:cubicBezTo>
                    <a:pt x="56767" y="12449"/>
                    <a:pt x="86821" y="0"/>
                    <a:pt x="118158" y="0"/>
                  </a:cubicBezTo>
                  <a:close/>
                </a:path>
              </a:pathLst>
            </a:custGeom>
            <a:solidFill>
              <a:srgbClr val="000000">
                <a:alpha val="0"/>
              </a:srgbClr>
            </a:solidFill>
            <a:ln w="38100" cap="rnd">
              <a:solidFill>
                <a:srgbClr val="F18403"/>
              </a:solidFill>
              <a:prstDash val="solid"/>
              <a:round/>
            </a:ln>
          </p:spPr>
          <p:txBody>
            <a:bodyPr/>
            <a:lstStyle/>
            <a:p>
              <a:endParaRPr lang="fr-FR"/>
            </a:p>
          </p:txBody>
        </p:sp>
        <p:sp>
          <p:nvSpPr>
            <p:cNvPr id="68" name="TextBox 68"/>
            <p:cNvSpPr txBox="1"/>
            <p:nvPr/>
          </p:nvSpPr>
          <p:spPr>
            <a:xfrm>
              <a:off x="0" y="-38100"/>
              <a:ext cx="1244219" cy="274417"/>
            </a:xfrm>
            <a:prstGeom prst="rect">
              <a:avLst/>
            </a:prstGeom>
          </p:spPr>
          <p:txBody>
            <a:bodyPr lIns="47020" tIns="47020" rIns="47020" bIns="47020" rtlCol="0" anchor="ctr"/>
            <a:lstStyle/>
            <a:p>
              <a:pPr algn="ctr">
                <a:lnSpc>
                  <a:spcPts val="2659"/>
                </a:lnSpc>
              </a:pPr>
              <a:endParaRPr/>
            </a:p>
          </p:txBody>
        </p:sp>
      </p:grpSp>
      <p:sp>
        <p:nvSpPr>
          <p:cNvPr id="69" name="AutoShape 69"/>
          <p:cNvSpPr/>
          <p:nvPr/>
        </p:nvSpPr>
        <p:spPr>
          <a:xfrm>
            <a:off x="13157097" y="7091052"/>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70" name="TextBox 70"/>
          <p:cNvSpPr txBox="1"/>
          <p:nvPr/>
        </p:nvSpPr>
        <p:spPr>
          <a:xfrm>
            <a:off x="13959946" y="7984809"/>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Tarif public 1 jour adulte : </a:t>
            </a:r>
          </a:p>
        </p:txBody>
      </p:sp>
      <p:sp>
        <p:nvSpPr>
          <p:cNvPr id="71" name="AutoShape 71"/>
          <p:cNvSpPr/>
          <p:nvPr/>
        </p:nvSpPr>
        <p:spPr>
          <a:xfrm>
            <a:off x="8120205" y="3312470"/>
            <a:ext cx="5359" cy="4739475"/>
          </a:xfrm>
          <a:prstGeom prst="line">
            <a:avLst/>
          </a:prstGeom>
          <a:ln w="19050" cap="flat">
            <a:solidFill>
              <a:srgbClr val="FFFBEB"/>
            </a:solidFill>
            <a:prstDash val="solid"/>
            <a:headEnd type="none" w="sm" len="sm"/>
            <a:tailEnd type="none" w="sm" len="sm"/>
          </a:ln>
        </p:spPr>
        <p:txBody>
          <a:bodyPr/>
          <a:lstStyle/>
          <a:p>
            <a:endParaRPr lang="fr-FR"/>
          </a:p>
        </p:txBody>
      </p:sp>
      <p:sp>
        <p:nvSpPr>
          <p:cNvPr id="72" name="AutoShape 72"/>
          <p:cNvSpPr/>
          <p:nvPr/>
        </p:nvSpPr>
        <p:spPr>
          <a:xfrm>
            <a:off x="8044542" y="5488236"/>
            <a:ext cx="1518974" cy="0"/>
          </a:xfrm>
          <a:prstGeom prst="line">
            <a:avLst/>
          </a:prstGeom>
          <a:ln w="19050" cap="flat">
            <a:solidFill>
              <a:srgbClr val="FFFBEB"/>
            </a:solidFill>
            <a:prstDash val="solid"/>
            <a:headEnd type="none" w="sm" len="sm"/>
            <a:tailEnd type="none" w="sm" len="sm"/>
          </a:ln>
        </p:spPr>
        <p:txBody>
          <a:bodyPr/>
          <a:lstStyle/>
          <a:p>
            <a:endParaRPr lang="fr-FR"/>
          </a:p>
        </p:txBody>
      </p:sp>
      <p:grpSp>
        <p:nvGrpSpPr>
          <p:cNvPr id="73" name="Group 73"/>
          <p:cNvGrpSpPr/>
          <p:nvPr/>
        </p:nvGrpSpPr>
        <p:grpSpPr>
          <a:xfrm>
            <a:off x="13964937" y="7823810"/>
            <a:ext cx="3859872" cy="644567"/>
            <a:chOff x="0" y="0"/>
            <a:chExt cx="1522747" cy="254286"/>
          </a:xfrm>
        </p:grpSpPr>
        <p:sp>
          <p:nvSpPr>
            <p:cNvPr id="74" name="Freeform 74"/>
            <p:cNvSpPr/>
            <p:nvPr/>
          </p:nvSpPr>
          <p:spPr>
            <a:xfrm>
              <a:off x="0" y="0"/>
              <a:ext cx="1522747" cy="254286"/>
            </a:xfrm>
            <a:custGeom>
              <a:avLst/>
              <a:gdLst/>
              <a:ahLst/>
              <a:cxnLst/>
              <a:rect l="l" t="t" r="r" b="b"/>
              <a:pathLst>
                <a:path w="1522747" h="254286">
                  <a:moveTo>
                    <a:pt x="127143" y="0"/>
                  </a:moveTo>
                  <a:lnTo>
                    <a:pt x="1395604" y="0"/>
                  </a:lnTo>
                  <a:cubicBezTo>
                    <a:pt x="1465823" y="0"/>
                    <a:pt x="1522747" y="56924"/>
                    <a:pt x="1522747" y="127143"/>
                  </a:cubicBezTo>
                  <a:lnTo>
                    <a:pt x="1522747" y="127143"/>
                  </a:lnTo>
                  <a:cubicBezTo>
                    <a:pt x="1522747" y="197362"/>
                    <a:pt x="1465823" y="254286"/>
                    <a:pt x="1395604" y="254286"/>
                  </a:cubicBezTo>
                  <a:lnTo>
                    <a:pt x="127143" y="254286"/>
                  </a:lnTo>
                  <a:cubicBezTo>
                    <a:pt x="56924" y="254286"/>
                    <a:pt x="0" y="197362"/>
                    <a:pt x="0" y="127143"/>
                  </a:cubicBezTo>
                  <a:lnTo>
                    <a:pt x="0" y="127143"/>
                  </a:lnTo>
                  <a:cubicBezTo>
                    <a:pt x="0" y="56924"/>
                    <a:pt x="56924" y="0"/>
                    <a:pt x="127143" y="0"/>
                  </a:cubicBezTo>
                  <a:close/>
                </a:path>
              </a:pathLst>
            </a:custGeom>
            <a:solidFill>
              <a:srgbClr val="000000">
                <a:alpha val="0"/>
              </a:srgbClr>
            </a:solidFill>
            <a:ln w="38100" cap="rnd">
              <a:solidFill>
                <a:srgbClr val="EEEEEE"/>
              </a:solidFill>
              <a:prstDash val="solid"/>
              <a:round/>
            </a:ln>
          </p:spPr>
          <p:txBody>
            <a:bodyPr/>
            <a:lstStyle/>
            <a:p>
              <a:endParaRPr lang="fr-FR"/>
            </a:p>
          </p:txBody>
        </p:sp>
        <p:sp>
          <p:nvSpPr>
            <p:cNvPr id="75" name="TextBox 75"/>
            <p:cNvSpPr txBox="1"/>
            <p:nvPr/>
          </p:nvSpPr>
          <p:spPr>
            <a:xfrm>
              <a:off x="0" y="-38100"/>
              <a:ext cx="1522747" cy="292386"/>
            </a:xfrm>
            <a:prstGeom prst="rect">
              <a:avLst/>
            </a:prstGeom>
          </p:spPr>
          <p:txBody>
            <a:bodyPr lIns="47020" tIns="47020" rIns="47020" bIns="47020" rtlCol="0" anchor="ctr"/>
            <a:lstStyle/>
            <a:p>
              <a:pPr algn="ctr">
                <a:lnSpc>
                  <a:spcPts val="2659"/>
                </a:lnSpc>
              </a:pPr>
              <a:endParaRPr/>
            </a:p>
          </p:txBody>
        </p:sp>
      </p:grpSp>
      <p:sp>
        <p:nvSpPr>
          <p:cNvPr id="76" name="AutoShape 76"/>
          <p:cNvSpPr/>
          <p:nvPr/>
        </p:nvSpPr>
        <p:spPr>
          <a:xfrm>
            <a:off x="13157097" y="8136770"/>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77" name="TextBox 77"/>
          <p:cNvSpPr txBox="1"/>
          <p:nvPr/>
        </p:nvSpPr>
        <p:spPr>
          <a:xfrm>
            <a:off x="13959946" y="6962470"/>
            <a:ext cx="3148405" cy="248444"/>
          </a:xfrm>
          <a:prstGeom prst="rect">
            <a:avLst/>
          </a:prstGeom>
        </p:spPr>
        <p:txBody>
          <a:bodyPr lIns="0" tIns="0" rIns="0" bIns="0" rtlCol="0" anchor="t">
            <a:spAutoFit/>
          </a:bodyPr>
          <a:lstStyle/>
          <a:p>
            <a:pPr algn="ctr">
              <a:lnSpc>
                <a:spcPts val="2056"/>
              </a:lnSpc>
            </a:pPr>
            <a:r>
              <a:rPr lang="en-US" sz="1468">
                <a:solidFill>
                  <a:srgbClr val="DDDCD8"/>
                </a:solidFill>
                <a:latin typeface="Montserrat Bold"/>
              </a:rPr>
              <a:t>Rendement tarifaire : + 3% %</a:t>
            </a:r>
          </a:p>
        </p:txBody>
      </p:sp>
      <p:sp>
        <p:nvSpPr>
          <p:cNvPr id="78" name="Freeform 78"/>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9" name="TextBox 79"/>
          <p:cNvSpPr txBox="1"/>
          <p:nvPr/>
        </p:nvSpPr>
        <p:spPr>
          <a:xfrm>
            <a:off x="16881574" y="7966583"/>
            <a:ext cx="755452" cy="266698"/>
          </a:xfrm>
          <a:prstGeom prst="rect">
            <a:avLst/>
          </a:prstGeom>
        </p:spPr>
        <p:txBody>
          <a:bodyPr lIns="0" tIns="0" rIns="0" bIns="0" rtlCol="0" anchor="t">
            <a:spAutoFit/>
          </a:bodyPr>
          <a:lstStyle/>
          <a:p>
            <a:pPr algn="ctr">
              <a:lnSpc>
                <a:spcPts val="2100"/>
              </a:lnSpc>
            </a:pPr>
            <a:r>
              <a:rPr lang="en-US" sz="1500">
                <a:solidFill>
                  <a:srgbClr val="DDDCD8"/>
                </a:solidFill>
                <a:latin typeface="Montserrat Bold"/>
              </a:rPr>
              <a:t>+ 20,1 %</a:t>
            </a:r>
          </a:p>
        </p:txBody>
      </p:sp>
      <p:sp>
        <p:nvSpPr>
          <p:cNvPr id="80" name="AutoShape 21">
            <a:extLst>
              <a:ext uri="{FF2B5EF4-FFF2-40B4-BE49-F238E27FC236}">
                <a16:creationId xmlns:a16="http://schemas.microsoft.com/office/drawing/2014/main" id="{F79F4A0E-CDA8-AF56-CCFE-656BA1DACE63}"/>
              </a:ext>
            </a:extLst>
          </p:cNvPr>
          <p:cNvSpPr/>
          <p:nvPr/>
        </p:nvSpPr>
        <p:spPr>
          <a:xfrm>
            <a:off x="13157097" y="3758022"/>
            <a:ext cx="810566" cy="0"/>
          </a:xfrm>
          <a:prstGeom prst="line">
            <a:avLst/>
          </a:prstGeom>
          <a:ln w="19050" cap="flat">
            <a:solidFill>
              <a:srgbClr val="FFFBEB"/>
            </a:solidFill>
            <a:prstDash val="solid"/>
            <a:headEnd type="none" w="sm" len="sm"/>
            <a:tailEnd type="none" w="sm" len="sm"/>
          </a:ln>
        </p:spPr>
        <p:txBody>
          <a:bodyPr/>
          <a:lstStyle/>
          <a:p>
            <a:endParaRPr lang="fr-FR"/>
          </a:p>
        </p:txBody>
      </p:sp>
      <p:sp>
        <p:nvSpPr>
          <p:cNvPr id="81" name="AutoShape 21">
            <a:extLst>
              <a:ext uri="{FF2B5EF4-FFF2-40B4-BE49-F238E27FC236}">
                <a16:creationId xmlns:a16="http://schemas.microsoft.com/office/drawing/2014/main" id="{99784AF6-F815-735F-CD1B-B1EFAF6FED3B}"/>
              </a:ext>
            </a:extLst>
          </p:cNvPr>
          <p:cNvSpPr/>
          <p:nvPr/>
        </p:nvSpPr>
        <p:spPr>
          <a:xfrm>
            <a:off x="13157097" y="9198846"/>
            <a:ext cx="810566" cy="0"/>
          </a:xfrm>
          <a:prstGeom prst="line">
            <a:avLst/>
          </a:prstGeom>
          <a:ln w="19050" cap="flat">
            <a:solidFill>
              <a:srgbClr val="FFFBEB"/>
            </a:solidFill>
            <a:prstDash val="solid"/>
            <a:headEnd type="none" w="sm" len="sm"/>
            <a:tailEnd type="none" w="sm" len="sm"/>
          </a:ln>
        </p:spPr>
        <p:txBody>
          <a:bodyPr/>
          <a:lstStyle/>
          <a:p>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Freeform 2"/>
          <p:cNvSpPr/>
          <p:nvPr/>
        </p:nvSpPr>
        <p:spPr>
          <a:xfrm>
            <a:off x="0" y="0"/>
            <a:ext cx="7715250" cy="10287000"/>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2"/>
            <a:stretch>
              <a:fillRect l="-49968" r="-49968"/>
            </a:stretch>
          </a:blipFill>
        </p:spPr>
        <p:txBody>
          <a:bodyPr/>
          <a:lstStyle/>
          <a:p>
            <a:endParaRPr lang="fr-FR"/>
          </a:p>
        </p:txBody>
      </p:sp>
      <p:sp>
        <p:nvSpPr>
          <p:cNvPr id="3" name="TextBox 3"/>
          <p:cNvSpPr txBox="1"/>
          <p:nvPr/>
        </p:nvSpPr>
        <p:spPr>
          <a:xfrm>
            <a:off x="9144000" y="4602162"/>
            <a:ext cx="7879239" cy="1149350"/>
          </a:xfrm>
          <a:prstGeom prst="rect">
            <a:avLst/>
          </a:prstGeom>
        </p:spPr>
        <p:txBody>
          <a:bodyPr lIns="0" tIns="0" rIns="0" bIns="0" rtlCol="0" anchor="t">
            <a:spAutoFit/>
          </a:bodyPr>
          <a:lstStyle/>
          <a:p>
            <a:pPr marL="0" lvl="0" indent="0" algn="ctr">
              <a:lnSpc>
                <a:spcPts val="8800"/>
              </a:lnSpc>
            </a:pPr>
            <a:r>
              <a:rPr lang="en-US" sz="8000">
                <a:solidFill>
                  <a:srgbClr val="FFFFFF"/>
                </a:solidFill>
                <a:latin typeface="Roboto Bold"/>
              </a:rPr>
              <a:t>BILAN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3470" y="0"/>
            <a:ext cx="5940495" cy="10325100"/>
          </a:xfrm>
          <a:custGeom>
            <a:avLst/>
            <a:gdLst/>
            <a:ahLst/>
            <a:cxnLst/>
            <a:rect l="l" t="t" r="r" b="b"/>
            <a:pathLst>
              <a:path w="5940495" h="10325100">
                <a:moveTo>
                  <a:pt x="0" y="0"/>
                </a:moveTo>
                <a:lnTo>
                  <a:pt x="5940495" y="0"/>
                </a:lnTo>
                <a:lnTo>
                  <a:pt x="5940495" y="10325100"/>
                </a:lnTo>
                <a:lnTo>
                  <a:pt x="0" y="10325100"/>
                </a:lnTo>
                <a:lnTo>
                  <a:pt x="0" y="0"/>
                </a:lnTo>
                <a:close/>
              </a:path>
            </a:pathLst>
          </a:custGeom>
          <a:blipFill>
            <a:blip r:embed="rId2"/>
            <a:stretch>
              <a:fillRect l="-67513" r="-64231"/>
            </a:stretch>
          </a:blipFill>
        </p:spPr>
        <p:txBody>
          <a:bodyPr/>
          <a:lstStyle/>
          <a:p>
            <a:endParaRPr lang="fr-FR"/>
          </a:p>
        </p:txBody>
      </p:sp>
      <p:sp>
        <p:nvSpPr>
          <p:cNvPr id="3" name="TextBox 3"/>
          <p:cNvSpPr txBox="1"/>
          <p:nvPr/>
        </p:nvSpPr>
        <p:spPr>
          <a:xfrm>
            <a:off x="4855139" y="100616"/>
            <a:ext cx="3465751" cy="720725"/>
          </a:xfrm>
          <a:prstGeom prst="rect">
            <a:avLst/>
          </a:prstGeom>
        </p:spPr>
        <p:txBody>
          <a:bodyPr lIns="0" tIns="0" rIns="0" bIns="0" rtlCol="0" anchor="t">
            <a:spAutoFit/>
          </a:bodyPr>
          <a:lstStyle/>
          <a:p>
            <a:pPr marL="0" lvl="0" indent="0" algn="l">
              <a:lnSpc>
                <a:spcPts val="5500"/>
              </a:lnSpc>
            </a:pPr>
            <a:r>
              <a:rPr lang="en-US" sz="5000">
                <a:solidFill>
                  <a:srgbClr val="077F94"/>
                </a:solidFill>
                <a:latin typeface="Roboto Bold"/>
              </a:rPr>
              <a:t>A RETENIR</a:t>
            </a:r>
          </a:p>
        </p:txBody>
      </p:sp>
      <p:sp>
        <p:nvSpPr>
          <p:cNvPr id="4" name="TextBox 4"/>
          <p:cNvSpPr txBox="1"/>
          <p:nvPr/>
        </p:nvSpPr>
        <p:spPr>
          <a:xfrm>
            <a:off x="1546216" y="2589439"/>
            <a:ext cx="8747623" cy="21336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Roboto"/>
              </a:rPr>
              <a:t>Une augmentation du rendement tarifaire de 3%</a:t>
            </a:r>
          </a:p>
          <a:p>
            <a:pPr marL="647700" lvl="1" indent="-323850" algn="l">
              <a:lnSpc>
                <a:spcPts val="4200"/>
              </a:lnSpc>
              <a:buFont typeface="Arial"/>
              <a:buChar char="•"/>
            </a:pPr>
            <a:r>
              <a:rPr lang="en-US" sz="3000">
                <a:solidFill>
                  <a:srgbClr val="000000"/>
                </a:solidFill>
                <a:latin typeface="Roboto"/>
              </a:rPr>
              <a:t>Augmentation de la recette moyenne de 2,3 pts</a:t>
            </a:r>
          </a:p>
          <a:p>
            <a:pPr marL="647700" lvl="1" indent="-323850" algn="l">
              <a:lnSpc>
                <a:spcPts val="4200"/>
              </a:lnSpc>
              <a:buFont typeface="Arial"/>
              <a:buChar char="•"/>
            </a:pPr>
            <a:r>
              <a:rPr lang="en-US" sz="3000">
                <a:solidFill>
                  <a:srgbClr val="000000"/>
                </a:solidFill>
                <a:latin typeface="Roboto"/>
              </a:rPr>
              <a:t>Augmentation du CA de 9,8% </a:t>
            </a:r>
          </a:p>
          <a:p>
            <a:pPr marL="647700" lvl="1" indent="-323850" algn="l">
              <a:lnSpc>
                <a:spcPts val="4200"/>
              </a:lnSpc>
              <a:buFont typeface="Arial"/>
              <a:buChar char="•"/>
            </a:pPr>
            <a:r>
              <a:rPr lang="en-US" sz="3000">
                <a:solidFill>
                  <a:srgbClr val="000000"/>
                </a:solidFill>
                <a:latin typeface="Roboto"/>
              </a:rPr>
              <a:t>Baisse des JS et des titres vendus de 11%</a:t>
            </a:r>
          </a:p>
        </p:txBody>
      </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Freeform 2"/>
          <p:cNvSpPr/>
          <p:nvPr/>
        </p:nvSpPr>
        <p:spPr>
          <a:xfrm>
            <a:off x="0" y="0"/>
            <a:ext cx="7715250" cy="10287000"/>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2"/>
            <a:stretch>
              <a:fillRect l="-50439" r="-50439"/>
            </a:stretch>
          </a:blipFill>
        </p:spPr>
        <p:txBody>
          <a:bodyPr/>
          <a:lstStyle/>
          <a:p>
            <a:endParaRPr lang="fr-FR"/>
          </a:p>
        </p:txBody>
      </p:sp>
      <p:sp>
        <p:nvSpPr>
          <p:cNvPr id="3" name="TextBox 3"/>
          <p:cNvSpPr txBox="1"/>
          <p:nvPr/>
        </p:nvSpPr>
        <p:spPr>
          <a:xfrm>
            <a:off x="9144000" y="2930525"/>
            <a:ext cx="7879239" cy="4492625"/>
          </a:xfrm>
          <a:prstGeom prst="rect">
            <a:avLst/>
          </a:prstGeom>
        </p:spPr>
        <p:txBody>
          <a:bodyPr lIns="0" tIns="0" rIns="0" bIns="0" rtlCol="0" anchor="t">
            <a:spAutoFit/>
          </a:bodyPr>
          <a:lstStyle/>
          <a:p>
            <a:pPr marL="0" lvl="0" indent="0" algn="ctr">
              <a:lnSpc>
                <a:spcPts val="8800"/>
              </a:lnSpc>
            </a:pPr>
            <a:r>
              <a:rPr lang="en-US" sz="8000">
                <a:solidFill>
                  <a:srgbClr val="FFFFFF"/>
                </a:solidFill>
                <a:latin typeface="Roboto Bold"/>
              </a:rPr>
              <a:t>ANALYSE DU CALENDRIER DES VACANCES SCOLAIRES </a:t>
            </a:r>
          </a:p>
        </p:txBody>
      </p:sp>
      <p:sp>
        <p:nvSpPr>
          <p:cNvPr id="4" name="TextBox 4"/>
          <p:cNvSpPr txBox="1"/>
          <p:nvPr/>
        </p:nvSpPr>
        <p:spPr>
          <a:xfrm>
            <a:off x="9144000" y="7346950"/>
            <a:ext cx="7879239" cy="106680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Roboto"/>
              </a:rPr>
              <a:t>Eléments de réflexion pour la mise en place de la stratégie tarifaire afférente</a:t>
            </a:r>
          </a:p>
        </p:txBody>
      </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1F967CF6-6C68-E80C-64B9-2088A1427CB2}"/>
              </a:ext>
            </a:extLst>
          </p:cNvPr>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17" name="Image 16">
            <a:extLst>
              <a:ext uri="{FF2B5EF4-FFF2-40B4-BE49-F238E27FC236}">
                <a16:creationId xmlns:a16="http://schemas.microsoft.com/office/drawing/2014/main" id="{3FB045CD-8A05-6BAB-EB2E-AEF1CCA56395}"/>
              </a:ext>
            </a:extLst>
          </p:cNvPr>
          <p:cNvPicPr>
            <a:picLocks noChangeAspect="1"/>
          </p:cNvPicPr>
          <p:nvPr/>
        </p:nvPicPr>
        <p:blipFill>
          <a:blip r:embed="rId4"/>
          <a:stretch>
            <a:fillRect/>
          </a:stretch>
        </p:blipFill>
        <p:spPr>
          <a:xfrm>
            <a:off x="10068023" y="2189433"/>
            <a:ext cx="8154663" cy="5908134"/>
          </a:xfrm>
          <a:prstGeom prst="rect">
            <a:avLst/>
          </a:prstGeom>
        </p:spPr>
      </p:pic>
      <p:grpSp>
        <p:nvGrpSpPr>
          <p:cNvPr id="18" name="Group 3">
            <a:extLst>
              <a:ext uri="{FF2B5EF4-FFF2-40B4-BE49-F238E27FC236}">
                <a16:creationId xmlns:a16="http://schemas.microsoft.com/office/drawing/2014/main" id="{BBF2FA13-0B69-F2E8-41E3-03CB74C53C23}"/>
              </a:ext>
            </a:extLst>
          </p:cNvPr>
          <p:cNvGrpSpPr/>
          <p:nvPr/>
        </p:nvGrpSpPr>
        <p:grpSpPr>
          <a:xfrm>
            <a:off x="0" y="9258300"/>
            <a:ext cx="18288000" cy="1028700"/>
            <a:chOff x="0" y="0"/>
            <a:chExt cx="4816593" cy="270933"/>
          </a:xfrm>
        </p:grpSpPr>
        <p:sp>
          <p:nvSpPr>
            <p:cNvPr id="19" name="Freeform 4">
              <a:extLst>
                <a:ext uri="{FF2B5EF4-FFF2-40B4-BE49-F238E27FC236}">
                  <a16:creationId xmlns:a16="http://schemas.microsoft.com/office/drawing/2014/main" id="{C582920A-6163-52F3-0F38-1736E7BFC8EA}"/>
                </a:ext>
              </a:extLst>
            </p:cNvPr>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20" name="TextBox 5">
              <a:extLst>
                <a:ext uri="{FF2B5EF4-FFF2-40B4-BE49-F238E27FC236}">
                  <a16:creationId xmlns:a16="http://schemas.microsoft.com/office/drawing/2014/main" id="{23D7DEE7-34E7-48D2-3715-2DE60F1350DD}"/>
                </a:ext>
              </a:extLst>
            </p:cNvPr>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Semi-Bold"/>
                </a:rPr>
                <a:t>HIVER 2024        </a:t>
              </a:r>
            </a:p>
          </p:txBody>
        </p:sp>
      </p:grpSp>
      <p:sp>
        <p:nvSpPr>
          <p:cNvPr id="22" name="TextBox 7">
            <a:extLst>
              <a:ext uri="{FF2B5EF4-FFF2-40B4-BE49-F238E27FC236}">
                <a16:creationId xmlns:a16="http://schemas.microsoft.com/office/drawing/2014/main" id="{AF9326A4-ADD3-7BCD-C95F-677234189D6D}"/>
              </a:ext>
            </a:extLst>
          </p:cNvPr>
          <p:cNvSpPr txBox="1"/>
          <p:nvPr/>
        </p:nvSpPr>
        <p:spPr>
          <a:xfrm>
            <a:off x="3573303" y="167814"/>
            <a:ext cx="11136817" cy="548227"/>
          </a:xfrm>
          <a:prstGeom prst="rect">
            <a:avLst/>
          </a:prstGeom>
        </p:spPr>
        <p:txBody>
          <a:bodyPr lIns="0" tIns="0" rIns="0" bIns="0" rtlCol="0" anchor="t">
            <a:spAutoFit/>
          </a:bodyPr>
          <a:lstStyle/>
          <a:p>
            <a:pPr marL="0" lvl="0" indent="0" algn="ctr">
              <a:lnSpc>
                <a:spcPts val="4180"/>
              </a:lnSpc>
            </a:pPr>
            <a:r>
              <a:rPr lang="en-US" sz="4500" dirty="0">
                <a:solidFill>
                  <a:srgbClr val="077F94"/>
                </a:solidFill>
                <a:latin typeface="Roboto" panose="02000000000000000000" pitchFamily="2" charset="0"/>
                <a:ea typeface="Roboto" panose="02000000000000000000" pitchFamily="2" charset="0"/>
              </a:rPr>
              <a:t>BENCHMARK: COMPL</a:t>
            </a:r>
            <a:r>
              <a:rPr lang="fr-FR" sz="4500" b="0" i="0" dirty="0">
                <a:solidFill>
                  <a:srgbClr val="077F94"/>
                </a:solidFill>
                <a:effectLst/>
                <a:latin typeface="Roboto" panose="02000000000000000000" pitchFamily="2" charset="0"/>
                <a:ea typeface="Roboto" panose="02000000000000000000" pitchFamily="2" charset="0"/>
              </a:rPr>
              <a:t>É</a:t>
            </a:r>
            <a:r>
              <a:rPr lang="en-US" sz="4500" dirty="0">
                <a:solidFill>
                  <a:srgbClr val="077F94"/>
                </a:solidFill>
                <a:latin typeface="Roboto" panose="02000000000000000000" pitchFamily="2" charset="0"/>
                <a:ea typeface="Roboto" panose="02000000000000000000" pitchFamily="2" charset="0"/>
              </a:rPr>
              <a:t>MENTS</a:t>
            </a:r>
          </a:p>
        </p:txBody>
      </p:sp>
      <p:pic>
        <p:nvPicPr>
          <p:cNvPr id="23" name="Image 22">
            <a:extLst>
              <a:ext uri="{FF2B5EF4-FFF2-40B4-BE49-F238E27FC236}">
                <a16:creationId xmlns:a16="http://schemas.microsoft.com/office/drawing/2014/main" id="{4B8B231E-BF2E-4961-2E46-94253BC64A52}"/>
              </a:ext>
            </a:extLst>
          </p:cNvPr>
          <p:cNvPicPr>
            <a:picLocks noChangeAspect="1"/>
          </p:cNvPicPr>
          <p:nvPr/>
        </p:nvPicPr>
        <p:blipFill rotWithShape="1">
          <a:blip r:embed="rId5"/>
          <a:srcRect t="361"/>
          <a:stretch/>
        </p:blipFill>
        <p:spPr>
          <a:xfrm>
            <a:off x="44697" y="2420121"/>
            <a:ext cx="9940814" cy="5446758"/>
          </a:xfrm>
          <a:prstGeom prst="rect">
            <a:avLst/>
          </a:prstGeom>
        </p:spPr>
      </p:pic>
      <p:sp>
        <p:nvSpPr>
          <p:cNvPr id="2" name="TextBox 4">
            <a:extLst>
              <a:ext uri="{FF2B5EF4-FFF2-40B4-BE49-F238E27FC236}">
                <a16:creationId xmlns:a16="http://schemas.microsoft.com/office/drawing/2014/main" id="{8A0556C5-CFF2-6F96-CD6F-F42C8D231DC2}"/>
              </a:ext>
            </a:extLst>
          </p:cNvPr>
          <p:cNvSpPr txBox="1"/>
          <p:nvPr/>
        </p:nvSpPr>
        <p:spPr>
          <a:xfrm>
            <a:off x="2409416" y="716041"/>
            <a:ext cx="13464590" cy="382270"/>
          </a:xfrm>
          <a:prstGeom prst="rect">
            <a:avLst/>
          </a:prstGeom>
        </p:spPr>
        <p:txBody>
          <a:bodyPr lIns="0" tIns="0" rIns="0" bIns="0" rtlCol="0" anchor="t">
            <a:spAutoFit/>
          </a:bodyPr>
          <a:lstStyle/>
          <a:p>
            <a:pPr marL="0" lvl="0" indent="0" algn="ctr">
              <a:lnSpc>
                <a:spcPts val="3079"/>
              </a:lnSpc>
              <a:spcBef>
                <a:spcPct val="0"/>
              </a:spcBef>
            </a:pPr>
            <a:r>
              <a:rPr lang="en-US" sz="2199" dirty="0">
                <a:solidFill>
                  <a:srgbClr val="077F94"/>
                </a:solidFill>
                <a:latin typeface="Roboto"/>
              </a:rPr>
              <a:t>France, France/Italie, France/Suisse</a:t>
            </a:r>
          </a:p>
        </p:txBody>
      </p:sp>
    </p:spTree>
    <p:extLst>
      <p:ext uri="{BB962C8B-B14F-4D97-AF65-F5344CB8AC3E}">
        <p14:creationId xmlns:p14="http://schemas.microsoft.com/office/powerpoint/2010/main" val="2562181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endParaRPr lang="en-US" sz="1599" dirty="0">
                <a:solidFill>
                  <a:srgbClr val="FFFFFF"/>
                </a:solidFill>
                <a:latin typeface="Montserrat Bold"/>
              </a:endParaRPr>
            </a:p>
          </p:txBody>
        </p:sp>
      </p:grpSp>
      <p:sp>
        <p:nvSpPr>
          <p:cNvPr id="7" name="Freeform 7"/>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8" name="Image 7">
            <a:extLst>
              <a:ext uri="{FF2B5EF4-FFF2-40B4-BE49-F238E27FC236}">
                <a16:creationId xmlns:a16="http://schemas.microsoft.com/office/drawing/2014/main" id="{E0434A57-41C1-4AE7-2EED-6165F97EF580}"/>
              </a:ext>
            </a:extLst>
          </p:cNvPr>
          <p:cNvPicPr>
            <a:picLocks noChangeAspect="1"/>
          </p:cNvPicPr>
          <p:nvPr/>
        </p:nvPicPr>
        <p:blipFill>
          <a:blip r:embed="rId4"/>
          <a:stretch>
            <a:fillRect/>
          </a:stretch>
        </p:blipFill>
        <p:spPr>
          <a:xfrm>
            <a:off x="2384706" y="0"/>
            <a:ext cx="13518584" cy="10287000"/>
          </a:xfrm>
          <a:prstGeom prst="rect">
            <a:avLst/>
          </a:prstGeom>
        </p:spPr>
      </p:pic>
    </p:spTree>
    <p:extLst>
      <p:ext uri="{BB962C8B-B14F-4D97-AF65-F5344CB8AC3E}">
        <p14:creationId xmlns:p14="http://schemas.microsoft.com/office/powerpoint/2010/main" val="1407600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47505" y="0"/>
            <a:ext cx="5940495" cy="10325100"/>
          </a:xfrm>
          <a:custGeom>
            <a:avLst/>
            <a:gdLst/>
            <a:ahLst/>
            <a:cxnLst/>
            <a:rect l="l" t="t" r="r" b="b"/>
            <a:pathLst>
              <a:path w="5940495" h="10325100">
                <a:moveTo>
                  <a:pt x="0" y="0"/>
                </a:moveTo>
                <a:lnTo>
                  <a:pt x="5940495" y="0"/>
                </a:lnTo>
                <a:lnTo>
                  <a:pt x="5940495" y="10325100"/>
                </a:lnTo>
                <a:lnTo>
                  <a:pt x="0" y="10325100"/>
                </a:lnTo>
                <a:lnTo>
                  <a:pt x="0" y="0"/>
                </a:lnTo>
                <a:close/>
              </a:path>
            </a:pathLst>
          </a:custGeom>
          <a:blipFill>
            <a:blip r:embed="rId2"/>
            <a:stretch>
              <a:fillRect l="-15178" r="-15178"/>
            </a:stretch>
          </a:blipFill>
        </p:spPr>
        <p:txBody>
          <a:bodyPr/>
          <a:lstStyle/>
          <a:p>
            <a:endParaRPr lang="fr-FR"/>
          </a:p>
        </p:txBody>
      </p:sp>
      <p:sp>
        <p:nvSpPr>
          <p:cNvPr id="3" name="Freeform 3"/>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TextBox 5">
            <a:extLst>
              <a:ext uri="{FF2B5EF4-FFF2-40B4-BE49-F238E27FC236}">
                <a16:creationId xmlns:a16="http://schemas.microsoft.com/office/drawing/2014/main" id="{5CF80D49-56D1-5EDC-45D6-46A554F86954}"/>
              </a:ext>
            </a:extLst>
          </p:cNvPr>
          <p:cNvSpPr txBox="1"/>
          <p:nvPr/>
        </p:nvSpPr>
        <p:spPr>
          <a:xfrm>
            <a:off x="304800" y="90004"/>
            <a:ext cx="11658600" cy="705321"/>
          </a:xfrm>
          <a:prstGeom prst="rect">
            <a:avLst/>
          </a:prstGeom>
        </p:spPr>
        <p:txBody>
          <a:bodyPr wrap="square" lIns="0" tIns="0" rIns="0" bIns="0" rtlCol="0" anchor="t">
            <a:spAutoFit/>
          </a:bodyPr>
          <a:lstStyle/>
          <a:p>
            <a:pPr algn="ctr">
              <a:lnSpc>
                <a:spcPts val="6000"/>
              </a:lnSpc>
            </a:pPr>
            <a:r>
              <a:rPr lang="en-US" sz="4000" dirty="0">
                <a:solidFill>
                  <a:srgbClr val="077F94"/>
                </a:solidFill>
                <a:latin typeface="Roboto Bold" panose="02000000000000000000" pitchFamily="2" charset="0"/>
                <a:ea typeface="Roboto Bold" panose="02000000000000000000" pitchFamily="2" charset="0"/>
              </a:rPr>
              <a:t>Noël, </a:t>
            </a:r>
            <a:r>
              <a:rPr lang="en-US" sz="4000" dirty="0" err="1">
                <a:solidFill>
                  <a:srgbClr val="077F94"/>
                </a:solidFill>
                <a:latin typeface="Roboto Bold" panose="02000000000000000000" pitchFamily="2" charset="0"/>
                <a:ea typeface="Roboto Bold" panose="02000000000000000000" pitchFamily="2" charset="0"/>
              </a:rPr>
              <a:t>nouvel</a:t>
            </a:r>
            <a:r>
              <a:rPr lang="en-US" sz="4000" dirty="0">
                <a:solidFill>
                  <a:srgbClr val="077F94"/>
                </a:solidFill>
                <a:latin typeface="Roboto Bold" panose="02000000000000000000" pitchFamily="2" charset="0"/>
                <a:ea typeface="Roboto Bold" panose="02000000000000000000" pitchFamily="2" charset="0"/>
              </a:rPr>
              <a:t> an et inter-</a:t>
            </a:r>
            <a:r>
              <a:rPr lang="en-US" sz="4000" dirty="0" err="1">
                <a:solidFill>
                  <a:srgbClr val="077F94"/>
                </a:solidFill>
                <a:latin typeface="Roboto Bold" panose="02000000000000000000" pitchFamily="2" charset="0"/>
                <a:ea typeface="Roboto Bold" panose="02000000000000000000" pitchFamily="2" charset="0"/>
              </a:rPr>
              <a:t>vacances</a:t>
            </a:r>
            <a:r>
              <a:rPr lang="en-US" sz="4000" dirty="0">
                <a:solidFill>
                  <a:srgbClr val="077F94"/>
                </a:solidFill>
                <a:latin typeface="Roboto Bold" panose="02000000000000000000" pitchFamily="2" charset="0"/>
                <a:ea typeface="Roboto Bold" panose="02000000000000000000" pitchFamily="2" charset="0"/>
              </a:rPr>
              <a:t> de </a:t>
            </a:r>
            <a:r>
              <a:rPr lang="en-US" sz="4000" dirty="0" err="1">
                <a:solidFill>
                  <a:srgbClr val="077F94"/>
                </a:solidFill>
                <a:latin typeface="Roboto Bold" panose="02000000000000000000" pitchFamily="2" charset="0"/>
                <a:ea typeface="Roboto Bold" panose="02000000000000000000" pitchFamily="2" charset="0"/>
              </a:rPr>
              <a:t>janvier</a:t>
            </a:r>
            <a:endParaRPr lang="en-US" sz="4000" dirty="0">
              <a:solidFill>
                <a:srgbClr val="077F94"/>
              </a:solidFill>
              <a:latin typeface="Roboto Bold" panose="02000000000000000000" pitchFamily="2" charset="0"/>
              <a:ea typeface="Roboto Bold" panose="02000000000000000000" pitchFamily="2" charset="0"/>
            </a:endParaRPr>
          </a:p>
        </p:txBody>
      </p:sp>
      <p:sp>
        <p:nvSpPr>
          <p:cNvPr id="5" name="TextBox 6">
            <a:extLst>
              <a:ext uri="{FF2B5EF4-FFF2-40B4-BE49-F238E27FC236}">
                <a16:creationId xmlns:a16="http://schemas.microsoft.com/office/drawing/2014/main" id="{4C189475-8791-3872-8EFB-19D043B03977}"/>
              </a:ext>
            </a:extLst>
          </p:cNvPr>
          <p:cNvSpPr txBox="1"/>
          <p:nvPr/>
        </p:nvSpPr>
        <p:spPr>
          <a:xfrm>
            <a:off x="304800" y="2669560"/>
            <a:ext cx="11658600" cy="4985980"/>
          </a:xfrm>
          <a:prstGeom prst="rect">
            <a:avLst/>
          </a:prstGeom>
        </p:spPr>
        <p:txBody>
          <a:bodyPr wrap="square" lIns="0" tIns="0" rIns="0" bIns="0" rtlCol="0" anchor="t">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effectLst/>
                <a:uLnTx/>
                <a:uFillTx/>
                <a:latin typeface="Montserrat" panose="00000500000000000000" pitchFamily="2" charset="0"/>
              </a:rPr>
              <a:t>Le début de saison est marqué par un positionnement peu avantageux de la fête de l’immaculée conception qui ne se traduira pas par un pont cette année. Le 08/12 tombe en effet un dimanche et bien que quelques régions espagnoles aient décidé de décaler le jour férié au lundi 09/12, les stations habituellement impactées par </a:t>
            </a:r>
            <a:r>
              <a:rPr lang="fr-FR" dirty="0">
                <a:latin typeface="Montserrat" panose="00000500000000000000" pitchFamily="2" charset="0"/>
              </a:rPr>
              <a:t>cet évènement enregistreront vraisemblablement une fréquentation en baisse en décembre 24. </a:t>
            </a:r>
            <a:endParaRPr kumimoji="0" lang="fr-FR" b="0" i="0" u="none" strike="noStrike" kern="1200" cap="none" spc="0" normalizeH="0" baseline="0" noProof="0" dirty="0">
              <a:ln>
                <a:noFill/>
              </a:ln>
              <a:effectLst/>
              <a:uLnTx/>
              <a:uFillTx/>
              <a:latin typeface="Montserrat" panose="00000500000000000000" pitchFamily="2"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noProof="0" dirty="0">
              <a:latin typeface="Montserrat" panose="00000500000000000000" pitchFamily="2"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effectLst/>
                <a:uLnTx/>
                <a:uFillTx/>
                <a:latin typeface="Montserrat" panose="00000500000000000000" pitchFamily="2" charset="0"/>
              </a:rPr>
              <a:t>Les vacances des fêtes de fin d’année se dérouleront du 21 décembre au 05 janvier inclus pour la clientèle française et l’essentiel de la clientèle européenne, soit semaines 52 et 1. On retrouve ainsi un calendrier quasi identique à celui de l’hiver 23/24. Il conviendra ainsi de privilégier des schémas d’élasticité assez proches de ceux de l’hiver 23/24. </a:t>
            </a:r>
            <a:r>
              <a:rPr lang="fr-FR" dirty="0">
                <a:latin typeface="Montserrat" panose="00000500000000000000" pitchFamily="2" charset="0"/>
              </a:rPr>
              <a:t>Le positionnement du 25/12 et du 01/01 sur le mercredi garanti un bon équilibrage de prise de congés sur les deux semaines avec une bonne répartition des flux de touristes.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b="0" i="0" u="none" strike="noStrike" kern="1200" cap="none" spc="0" normalizeH="0" baseline="0" noProof="0" dirty="0">
              <a:ln>
                <a:noFill/>
              </a:ln>
              <a:effectLst/>
              <a:uLnTx/>
              <a:uFillTx/>
              <a:latin typeface="Montserrat" panose="00000500000000000000" pitchFamily="2"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b="0" i="0" u="none" strike="noStrike" kern="1200" cap="none" spc="0" normalizeH="0" baseline="0" noProof="0" dirty="0">
              <a:ln>
                <a:noFill/>
              </a:ln>
              <a:effectLst/>
              <a:uLnTx/>
              <a:uFillTx/>
              <a:latin typeface="Montserrat" panose="00000500000000000000" pitchFamily="2"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On reste sur une période d’inter-vacances de janvier à 5 semaines sans élément notable à considérer si ce n’est des efforts commerciaux à développer pour conquérir les quelques régions d’Europe en congés autour de l’épiphanie et du Noël orthodoxe.</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dirty="0">
                  <a:solidFill>
                    <a:srgbClr val="FFFFFF"/>
                  </a:solidFill>
                  <a:latin typeface="Montserrat Bold"/>
                </a:rPr>
                <a:t>HIVER 2024-2025</a:t>
              </a:r>
            </a:p>
          </p:txBody>
        </p:sp>
      </p:grpSp>
      <p:sp>
        <p:nvSpPr>
          <p:cNvPr id="5" name="TextBox 5"/>
          <p:cNvSpPr txBox="1"/>
          <p:nvPr/>
        </p:nvSpPr>
        <p:spPr>
          <a:xfrm>
            <a:off x="2059361" y="51344"/>
            <a:ext cx="14169269" cy="705321"/>
          </a:xfrm>
          <a:prstGeom prst="rect">
            <a:avLst/>
          </a:prstGeom>
        </p:spPr>
        <p:txBody>
          <a:bodyPr lIns="0" tIns="0" rIns="0" bIns="0" rtlCol="0" anchor="t">
            <a:spAutoFit/>
          </a:bodyPr>
          <a:lstStyle/>
          <a:p>
            <a:pPr algn="ctr">
              <a:lnSpc>
                <a:spcPts val="6000"/>
              </a:lnSpc>
            </a:pPr>
            <a:r>
              <a:rPr lang="fr-FR" sz="4000" b="1" dirty="0">
                <a:solidFill>
                  <a:srgbClr val="077F94"/>
                </a:solidFill>
                <a:latin typeface="Roboto Bold" panose="02000000000000000000" pitchFamily="2" charset="0"/>
                <a:ea typeface="Roboto Bold" panose="02000000000000000000" pitchFamily="2" charset="0"/>
              </a:rPr>
              <a:t>Vacances d’hiver</a:t>
            </a:r>
            <a:endParaRPr lang="en-US" sz="4000" dirty="0">
              <a:solidFill>
                <a:srgbClr val="077F94"/>
              </a:solidFill>
              <a:latin typeface="Roboto Bold" panose="02000000000000000000" pitchFamily="2" charset="0"/>
              <a:ea typeface="Roboto Bold" panose="02000000000000000000" pitchFamily="2" charset="0"/>
            </a:endParaRPr>
          </a:p>
        </p:txBody>
      </p:sp>
      <p:sp>
        <p:nvSpPr>
          <p:cNvPr id="6" name="TextBox 6"/>
          <p:cNvSpPr txBox="1"/>
          <p:nvPr/>
        </p:nvSpPr>
        <p:spPr>
          <a:xfrm>
            <a:off x="380995" y="3467100"/>
            <a:ext cx="17526003" cy="5816977"/>
          </a:xfrm>
          <a:prstGeom prst="rect">
            <a:avLst/>
          </a:prstGeom>
        </p:spPr>
        <p:txBody>
          <a:bodyPr wrap="square" lIns="0" tIns="0" rIns="0" bIns="0" rtlCol="0" anchor="t">
            <a:spAutoFit/>
          </a:bodyPr>
          <a:lstStyle/>
          <a:p>
            <a:pPr lvl="0" algn="just"/>
            <a:endParaRPr lang="fr-FR" dirty="0">
              <a:latin typeface="Montserrat" panose="00000500000000000000" pitchFamily="2" charset="0"/>
              <a:cs typeface="Helvetica" panose="020B0604020202020204" pitchFamily="34" charset="0"/>
            </a:endParaRPr>
          </a:p>
          <a:p>
            <a:pPr lvl="0" algn="just"/>
            <a:r>
              <a:rPr lang="fr-FR" dirty="0">
                <a:latin typeface="Montserrat" panose="00000500000000000000" pitchFamily="2" charset="0"/>
                <a:cs typeface="Helvetica" panose="020B0604020202020204" pitchFamily="34" charset="0"/>
              </a:rPr>
              <a:t>La distribution du calendrier sur les 4 semaines d’hiver 2024/2025 ne correspond à aucun schéma comparable sur un temps représentatif. </a:t>
            </a:r>
          </a:p>
          <a:p>
            <a:pPr lvl="0" algn="just"/>
            <a:endParaRPr lang="fr-FR" dirty="0">
              <a:latin typeface="Montserrat" panose="00000500000000000000" pitchFamily="2" charset="0"/>
              <a:cs typeface="Helvetica" panose="020B0604020202020204" pitchFamily="34" charset="0"/>
            </a:endParaRPr>
          </a:p>
          <a:p>
            <a:pPr marR="0" lvl="0" algn="just" defTabSz="914400" rtl="0" eaLnBrk="1" fontAlgn="auto" latinLnBrk="0" hangingPunct="1">
              <a:lnSpc>
                <a:spcPct val="100000"/>
              </a:lnSpc>
              <a:spcBef>
                <a:spcPts val="0"/>
              </a:spcBef>
              <a:spcAft>
                <a:spcPts val="0"/>
              </a:spcAft>
              <a:buClrTx/>
              <a:buSzTx/>
              <a:tabLst/>
              <a:defRPr/>
            </a:pPr>
            <a:r>
              <a:rPr kumimoji="0" lang="fr-FR" b="0" i="0" u="sng" strike="noStrike" kern="1200" cap="none" spc="0" normalizeH="0" baseline="0" noProof="0" dirty="0">
                <a:ln>
                  <a:noFill/>
                </a:ln>
                <a:effectLst/>
                <a:uLnTx/>
                <a:uFillTx/>
                <a:latin typeface="Montserrat" panose="00000500000000000000" pitchFamily="2" charset="0"/>
                <a:cs typeface="Helvetica" panose="020B0604020202020204" pitchFamily="34" charset="0"/>
              </a:rPr>
              <a:t>Détail par semaine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S7</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 : </a:t>
            </a:r>
            <a:r>
              <a:rPr lang="fr-FR" dirty="0">
                <a:latin typeface="Montserrat" panose="00000500000000000000" pitchFamily="2" charset="0"/>
                <a:cs typeface="Helvetica" panose="020B0604020202020204" pitchFamily="34" charset="0"/>
              </a:rPr>
              <a:t>La </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semaine prendra essentiellement appui sur le fort </a:t>
            </a: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potentiel de la zone B. </a:t>
            </a:r>
            <a:r>
              <a:rPr lang="fr-FR" dirty="0">
                <a:latin typeface="Montserrat" panose="00000500000000000000" pitchFamily="2" charset="0"/>
                <a:cs typeface="Helvetica" panose="020B0604020202020204" pitchFamily="34" charset="0"/>
              </a:rPr>
              <a:t>Les quelques régions européennes en vacances pendant cette semaine ne complèteront les remplissages que très modestement</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latin typeface="Montserrat" panose="00000500000000000000" pitchFamily="2" charset="0"/>
              <a:cs typeface="Helvetica"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S8</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 : Avec une combinaison B+C pour le marché Français la semaine est r</a:t>
            </a: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enforcée par le marché anglais et Suisse (canton de Vaud et Zurich). </a:t>
            </a:r>
            <a:r>
              <a:rPr kumimoji="0" lang="fr-FR"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C</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ette semaine sera ainsi </a:t>
            </a: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fortement plébiscitée et porteuse pour l’ensemble des massifs.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1" dirty="0">
              <a:latin typeface="Montserrat" panose="00000500000000000000" pitchFamily="2" charset="0"/>
              <a:cs typeface="Helvetica"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S9 </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 Le potentiel du marché domestique des académies </a:t>
            </a: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A+C,</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 associé </a:t>
            </a:r>
            <a:r>
              <a:rPr lang="fr-FR" dirty="0">
                <a:latin typeface="Montserrat" panose="00000500000000000000" pitchFamily="2" charset="0"/>
                <a:cs typeface="Helvetica" panose="020B0604020202020204" pitchFamily="34" charset="0"/>
              </a:rPr>
              <a:t>à des zones vacances Belges, Néerlandaises et Genevoises devrait </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contribuer à un remplissage satisfaisant sur l’ensemble des massifs.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latin typeface="Montserrat" panose="00000500000000000000" pitchFamily="2" charset="0"/>
              <a:cs typeface="Helvetica"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S10</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 : La dernière semaine prendra appui sur le faible potentiel </a:t>
            </a: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de la zone A qui a posé tant de difficultés en 2022/2023. La présence d’une partie de la clientèle belge </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et allemande</a:t>
            </a:r>
            <a:r>
              <a:rPr lang="fr-FR" dirty="0">
                <a:latin typeface="Montserrat" panose="00000500000000000000" pitchFamily="2" charset="0"/>
                <a:cs typeface="Helvetica" panose="020B0604020202020204" pitchFamily="34" charset="0"/>
              </a:rPr>
              <a:t> ainsi qu’un positionnement sur la quatrième semaine de vacances permettent cependant d’espérer une fréquentation légèrement meilleure qu’en 2022/2023. Sur la Zone Alpes, il conviendrait de marquer un écart significatif entre le prix pratiqué sur cette semaine par rapport au deux semaines précédentes.</a:t>
            </a:r>
          </a:p>
          <a:p>
            <a:pPr marR="0" lvl="0" algn="just" defTabSz="914400" rtl="0" eaLnBrk="1" fontAlgn="auto" latinLnBrk="0" hangingPunct="1">
              <a:lnSpc>
                <a:spcPct val="100000"/>
              </a:lnSpc>
              <a:spcBef>
                <a:spcPts val="0"/>
              </a:spcBef>
              <a:spcAft>
                <a:spcPts val="0"/>
              </a:spcAft>
              <a:buClrTx/>
              <a:buSzTx/>
              <a:tabLst/>
              <a:defRPr/>
            </a:pPr>
            <a:endParaRPr lang="fr-FR" b="1" dirty="0">
              <a:latin typeface="Montserrat" panose="00000500000000000000" pitchFamily="2" charset="0"/>
              <a:cs typeface="Helvetica"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1" dirty="0">
                <a:latin typeface="Montserrat" panose="00000500000000000000" pitchFamily="2" charset="0"/>
                <a:cs typeface="Helvetica" panose="020B0604020202020204" pitchFamily="34" charset="0"/>
                <a:sym typeface="Wingdings" panose="05000000000000000000" pitchFamily="2" charset="2"/>
              </a:rPr>
              <a:t>C</a:t>
            </a:r>
            <a:r>
              <a:rPr kumimoji="0" lang="fr-FR" b="1" i="0" u="none" strike="noStrike" kern="1200" cap="none" spc="0" normalizeH="0" baseline="0" noProof="0" dirty="0" err="1">
                <a:ln>
                  <a:noFill/>
                </a:ln>
                <a:effectLst/>
                <a:uLnTx/>
                <a:uFillTx/>
                <a:latin typeface="Montserrat" panose="00000500000000000000" pitchFamily="2" charset="0"/>
                <a:cs typeface="Helvetica" panose="020B0604020202020204" pitchFamily="34" charset="0"/>
              </a:rPr>
              <a:t>ette</a:t>
            </a:r>
            <a:r>
              <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 répartition devrait générer une fréquentation assez soutenue sur les 3 premières semaines de vacances.</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fr-FR" b="1" i="0" u="none" strike="noStrike" kern="1200" cap="none" spc="0" normalizeH="0" baseline="0" noProof="0" dirty="0">
              <a:ln>
                <a:noFill/>
              </a:ln>
              <a:effectLst/>
              <a:uLnTx/>
              <a:uFillTx/>
              <a:latin typeface="Montserrat" panose="00000500000000000000" pitchFamily="2" charset="0"/>
              <a:cs typeface="Helvetica" panose="020B0604020202020204" pitchFamily="34" charset="0"/>
            </a:endParaRPr>
          </a:p>
          <a:p>
            <a:pPr marL="285750" lvl="0" indent="-285750" algn="just">
              <a:buFontTx/>
              <a:buChar char="-"/>
            </a:pPr>
            <a:endParaRPr lang="fr-FR" dirty="0">
              <a:latin typeface="Montserrat" panose="00000500000000000000" pitchFamily="2" charset="0"/>
            </a:endParaRPr>
          </a:p>
        </p:txBody>
      </p:sp>
      <p:sp>
        <p:nvSpPr>
          <p:cNvPr id="7" name="Freeform 7"/>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8" name="Image 7">
            <a:extLst>
              <a:ext uri="{FF2B5EF4-FFF2-40B4-BE49-F238E27FC236}">
                <a16:creationId xmlns:a16="http://schemas.microsoft.com/office/drawing/2014/main" id="{625499C9-67FA-D2E3-0A86-F31DEC2CC016}"/>
              </a:ext>
            </a:extLst>
          </p:cNvPr>
          <p:cNvPicPr>
            <a:picLocks noChangeAspect="1"/>
          </p:cNvPicPr>
          <p:nvPr/>
        </p:nvPicPr>
        <p:blipFill>
          <a:blip r:embed="rId4"/>
          <a:stretch>
            <a:fillRect/>
          </a:stretch>
        </p:blipFill>
        <p:spPr>
          <a:xfrm>
            <a:off x="0" y="935144"/>
            <a:ext cx="13861367" cy="4058509"/>
          </a:xfrm>
          <a:prstGeom prst="rect">
            <a:avLst/>
          </a:prstGeom>
        </p:spPr>
      </p:pic>
      <p:pic>
        <p:nvPicPr>
          <p:cNvPr id="9" name="Image 8">
            <a:extLst>
              <a:ext uri="{FF2B5EF4-FFF2-40B4-BE49-F238E27FC236}">
                <a16:creationId xmlns:a16="http://schemas.microsoft.com/office/drawing/2014/main" id="{CAD49B17-3877-4756-DA89-1413AC5F7975}"/>
              </a:ext>
            </a:extLst>
          </p:cNvPr>
          <p:cNvPicPr>
            <a:picLocks noChangeAspect="1"/>
          </p:cNvPicPr>
          <p:nvPr/>
        </p:nvPicPr>
        <p:blipFill>
          <a:blip r:embed="rId5"/>
          <a:stretch>
            <a:fillRect/>
          </a:stretch>
        </p:blipFill>
        <p:spPr>
          <a:xfrm>
            <a:off x="14305957" y="905083"/>
            <a:ext cx="3601041" cy="23622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47505" y="0"/>
            <a:ext cx="5940495" cy="10325100"/>
          </a:xfrm>
          <a:custGeom>
            <a:avLst/>
            <a:gdLst/>
            <a:ahLst/>
            <a:cxnLst/>
            <a:rect l="l" t="t" r="r" b="b"/>
            <a:pathLst>
              <a:path w="5940495" h="10325100">
                <a:moveTo>
                  <a:pt x="0" y="0"/>
                </a:moveTo>
                <a:lnTo>
                  <a:pt x="5940495" y="0"/>
                </a:lnTo>
                <a:lnTo>
                  <a:pt x="5940495" y="10325100"/>
                </a:lnTo>
                <a:lnTo>
                  <a:pt x="0" y="10325100"/>
                </a:lnTo>
                <a:lnTo>
                  <a:pt x="0" y="0"/>
                </a:lnTo>
                <a:close/>
              </a:path>
            </a:pathLst>
          </a:custGeom>
          <a:blipFill>
            <a:blip r:embed="rId2"/>
            <a:stretch>
              <a:fillRect l="-15178" r="-15178"/>
            </a:stretch>
          </a:blipFill>
        </p:spPr>
        <p:txBody>
          <a:bodyPr/>
          <a:lstStyle/>
          <a:p>
            <a:endParaRPr lang="fr-FR"/>
          </a:p>
        </p:txBody>
      </p:sp>
      <p:sp>
        <p:nvSpPr>
          <p:cNvPr id="3" name="Freeform 3"/>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TextBox 5">
            <a:extLst>
              <a:ext uri="{FF2B5EF4-FFF2-40B4-BE49-F238E27FC236}">
                <a16:creationId xmlns:a16="http://schemas.microsoft.com/office/drawing/2014/main" id="{5CF80D49-56D1-5EDC-45D6-46A554F86954}"/>
              </a:ext>
            </a:extLst>
          </p:cNvPr>
          <p:cNvSpPr txBox="1"/>
          <p:nvPr/>
        </p:nvSpPr>
        <p:spPr>
          <a:xfrm>
            <a:off x="304800" y="90004"/>
            <a:ext cx="11658600" cy="710964"/>
          </a:xfrm>
          <a:prstGeom prst="rect">
            <a:avLst/>
          </a:prstGeom>
        </p:spPr>
        <p:txBody>
          <a:bodyPr wrap="square" lIns="0" tIns="0" rIns="0" bIns="0" rtlCol="0" anchor="t">
            <a:spAutoFit/>
          </a:bodyPr>
          <a:lstStyle/>
          <a:p>
            <a:pPr algn="ctr">
              <a:lnSpc>
                <a:spcPts val="6000"/>
              </a:lnSpc>
            </a:pPr>
            <a:r>
              <a:rPr lang="fr-FR" sz="4000" b="1" dirty="0">
                <a:solidFill>
                  <a:srgbClr val="077F94"/>
                </a:solidFill>
                <a:latin typeface="Roboto Bold" panose="02000000000000000000" pitchFamily="2" charset="0"/>
                <a:ea typeface="Roboto Bold" panose="02000000000000000000" pitchFamily="2" charset="0"/>
              </a:rPr>
              <a:t>Inter-vacances de mars et vacances de printemps</a:t>
            </a:r>
            <a:endParaRPr lang="en-US" sz="4000" dirty="0">
              <a:solidFill>
                <a:srgbClr val="077F94"/>
              </a:solidFill>
              <a:latin typeface="Roboto Bold" panose="02000000000000000000" pitchFamily="2" charset="0"/>
              <a:ea typeface="Roboto Bold" panose="02000000000000000000" pitchFamily="2" charset="0"/>
            </a:endParaRPr>
          </a:p>
        </p:txBody>
      </p:sp>
      <p:sp>
        <p:nvSpPr>
          <p:cNvPr id="5" name="TextBox 6">
            <a:extLst>
              <a:ext uri="{FF2B5EF4-FFF2-40B4-BE49-F238E27FC236}">
                <a16:creationId xmlns:a16="http://schemas.microsoft.com/office/drawing/2014/main" id="{4C189475-8791-3872-8EFB-19D043B03977}"/>
              </a:ext>
            </a:extLst>
          </p:cNvPr>
          <p:cNvSpPr txBox="1"/>
          <p:nvPr/>
        </p:nvSpPr>
        <p:spPr>
          <a:xfrm>
            <a:off x="426607" y="1549139"/>
            <a:ext cx="11658600" cy="2769989"/>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La période d’inter-vacances de mars sera dotée de 4 semaines avec peu de soutien de zones de vacances étrangères sur la période. La fin mars sera certainement plus difficile à remplir du fait du décalage du week-end de Pâques du 01/04/24 au 21/04/25</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Le positionnement de la zone B qui démarre ces vacances</a:t>
            </a:r>
            <a:r>
              <a:rPr lang="fr-FR" dirty="0">
                <a:latin typeface="Montserrat" panose="00000500000000000000" pitchFamily="2" charset="0"/>
                <a:cs typeface="Helvetica" panose="020B0604020202020204" pitchFamily="34" charset="0"/>
              </a:rPr>
              <a:t> et offre un potentiel important de clientèle </a:t>
            </a: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devrait être favorable à l’activité des stations ouvertes sur cette période. Néanmoins le décalage de deux semaines des vacances étrangères et le positionnement du week-end de Pâques le 21/04 impactera négativement le remplissage de cette période . </a:t>
            </a:r>
          </a:p>
          <a:p>
            <a:pPr marL="742950"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endParaRPr>
          </a:p>
        </p:txBody>
      </p:sp>
      <p:pic>
        <p:nvPicPr>
          <p:cNvPr id="6" name="Picture 4">
            <a:extLst>
              <a:ext uri="{FF2B5EF4-FFF2-40B4-BE49-F238E27FC236}">
                <a16:creationId xmlns:a16="http://schemas.microsoft.com/office/drawing/2014/main" id="{7974C451-346C-5838-EE44-101DB273C9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1200" y="5067300"/>
            <a:ext cx="8549414"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701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Bold"/>
                </a:rPr>
                <a:t>HIVER 2024-2025</a:t>
              </a:r>
            </a:p>
          </p:txBody>
        </p:sp>
      </p:grpSp>
      <p:sp>
        <p:nvSpPr>
          <p:cNvPr id="5" name="TextBox 5"/>
          <p:cNvSpPr txBox="1"/>
          <p:nvPr/>
        </p:nvSpPr>
        <p:spPr>
          <a:xfrm>
            <a:off x="2343970" y="89267"/>
            <a:ext cx="13588793" cy="705321"/>
          </a:xfrm>
          <a:prstGeom prst="rect">
            <a:avLst/>
          </a:prstGeom>
        </p:spPr>
        <p:txBody>
          <a:bodyPr lIns="0" tIns="0" rIns="0" bIns="0" rtlCol="0" anchor="t">
            <a:spAutoFit/>
          </a:bodyPr>
          <a:lstStyle/>
          <a:p>
            <a:pPr algn="ctr">
              <a:lnSpc>
                <a:spcPts val="6000"/>
              </a:lnSpc>
            </a:pPr>
            <a:r>
              <a:rPr lang="en-US" sz="4000" dirty="0">
                <a:solidFill>
                  <a:srgbClr val="077F94"/>
                </a:solidFill>
                <a:latin typeface="Roboto Bold" panose="02000000000000000000" pitchFamily="2" charset="0"/>
                <a:ea typeface="Roboto Bold" panose="02000000000000000000" pitchFamily="2" charset="0"/>
              </a:rPr>
              <a:t>Rappel: </a:t>
            </a:r>
            <a:r>
              <a:rPr lang="en-US" sz="4000" dirty="0" err="1">
                <a:solidFill>
                  <a:srgbClr val="077F94"/>
                </a:solidFill>
                <a:latin typeface="Roboto Bold" panose="02000000000000000000" pitchFamily="2" charset="0"/>
                <a:ea typeface="Roboto Bold" panose="02000000000000000000" pitchFamily="2" charset="0"/>
              </a:rPr>
              <a:t>Zonage</a:t>
            </a:r>
            <a:r>
              <a:rPr lang="en-US" sz="4000" dirty="0">
                <a:solidFill>
                  <a:srgbClr val="077F94"/>
                </a:solidFill>
                <a:latin typeface="Roboto Bold" panose="02000000000000000000" pitchFamily="2" charset="0"/>
                <a:ea typeface="Roboto Bold" panose="02000000000000000000" pitchFamily="2" charset="0"/>
              </a:rPr>
              <a:t> des </a:t>
            </a:r>
            <a:r>
              <a:rPr lang="en-US" sz="4000" dirty="0" err="1">
                <a:solidFill>
                  <a:srgbClr val="077F94"/>
                </a:solidFill>
                <a:latin typeface="Roboto Bold" panose="02000000000000000000" pitchFamily="2" charset="0"/>
                <a:ea typeface="Roboto Bold" panose="02000000000000000000" pitchFamily="2" charset="0"/>
              </a:rPr>
              <a:t>vacances</a:t>
            </a:r>
            <a:r>
              <a:rPr lang="en-US" sz="4000" dirty="0">
                <a:solidFill>
                  <a:srgbClr val="077F94"/>
                </a:solidFill>
                <a:latin typeface="Roboto Bold" panose="02000000000000000000" pitchFamily="2" charset="0"/>
                <a:ea typeface="Roboto Bold" panose="02000000000000000000" pitchFamily="2" charset="0"/>
              </a:rPr>
              <a:t> </a:t>
            </a:r>
            <a:r>
              <a:rPr lang="en-US" sz="4000" dirty="0" err="1">
                <a:solidFill>
                  <a:srgbClr val="077F94"/>
                </a:solidFill>
                <a:latin typeface="Roboto Bold" panose="02000000000000000000" pitchFamily="2" charset="0"/>
                <a:ea typeface="Roboto Bold" panose="02000000000000000000" pitchFamily="2" charset="0"/>
              </a:rPr>
              <a:t>françaises</a:t>
            </a:r>
            <a:endParaRPr lang="en-US" sz="4000" dirty="0">
              <a:solidFill>
                <a:srgbClr val="077F94"/>
              </a:solidFill>
              <a:latin typeface="Roboto Bold" panose="02000000000000000000" pitchFamily="2" charset="0"/>
              <a:ea typeface="Roboto Bold" panose="02000000000000000000" pitchFamily="2" charset="0"/>
            </a:endParaRPr>
          </a:p>
        </p:txBody>
      </p:sp>
      <p:sp>
        <p:nvSpPr>
          <p:cNvPr id="7" name="Freeform 7"/>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8" name="Image 7">
            <a:extLst>
              <a:ext uri="{FF2B5EF4-FFF2-40B4-BE49-F238E27FC236}">
                <a16:creationId xmlns:a16="http://schemas.microsoft.com/office/drawing/2014/main" id="{97C6EC35-D414-1829-EE85-1A26BEC7BA42}"/>
              </a:ext>
            </a:extLst>
          </p:cNvPr>
          <p:cNvPicPr>
            <a:picLocks noChangeAspect="1"/>
          </p:cNvPicPr>
          <p:nvPr/>
        </p:nvPicPr>
        <p:blipFill>
          <a:blip r:embed="rId4"/>
          <a:stretch>
            <a:fillRect/>
          </a:stretch>
        </p:blipFill>
        <p:spPr>
          <a:xfrm>
            <a:off x="1422906" y="814559"/>
            <a:ext cx="7974588" cy="5231145"/>
          </a:xfrm>
          <a:prstGeom prst="rect">
            <a:avLst/>
          </a:prstGeom>
        </p:spPr>
      </p:pic>
      <p:pic>
        <p:nvPicPr>
          <p:cNvPr id="10" name="Image 9">
            <a:extLst>
              <a:ext uri="{FF2B5EF4-FFF2-40B4-BE49-F238E27FC236}">
                <a16:creationId xmlns:a16="http://schemas.microsoft.com/office/drawing/2014/main" id="{55CAB298-FD04-C64D-94FD-88CD6275B2E2}"/>
              </a:ext>
            </a:extLst>
          </p:cNvPr>
          <p:cNvPicPr>
            <a:picLocks noChangeAspect="1"/>
          </p:cNvPicPr>
          <p:nvPr/>
        </p:nvPicPr>
        <p:blipFill>
          <a:blip r:embed="rId5"/>
          <a:stretch>
            <a:fillRect/>
          </a:stretch>
        </p:blipFill>
        <p:spPr>
          <a:xfrm>
            <a:off x="9677400" y="794587"/>
            <a:ext cx="6894761" cy="5231145"/>
          </a:xfrm>
          <a:prstGeom prst="rect">
            <a:avLst/>
          </a:prstGeom>
        </p:spPr>
      </p:pic>
      <p:pic>
        <p:nvPicPr>
          <p:cNvPr id="11" name="Image 10">
            <a:extLst>
              <a:ext uri="{FF2B5EF4-FFF2-40B4-BE49-F238E27FC236}">
                <a16:creationId xmlns:a16="http://schemas.microsoft.com/office/drawing/2014/main" id="{5D01E94D-7555-9686-E70C-E2F0AB43BA8D}"/>
              </a:ext>
            </a:extLst>
          </p:cNvPr>
          <p:cNvPicPr>
            <a:picLocks noChangeAspect="1"/>
          </p:cNvPicPr>
          <p:nvPr/>
        </p:nvPicPr>
        <p:blipFill>
          <a:blip r:embed="rId6"/>
          <a:stretch>
            <a:fillRect/>
          </a:stretch>
        </p:blipFill>
        <p:spPr>
          <a:xfrm>
            <a:off x="5390069" y="6447477"/>
            <a:ext cx="8574661" cy="2579258"/>
          </a:xfrm>
          <a:prstGeom prst="rect">
            <a:avLst/>
          </a:prstGeom>
        </p:spPr>
      </p:pic>
      <p:sp>
        <p:nvSpPr>
          <p:cNvPr id="12" name="ZoneTexte 11">
            <a:extLst>
              <a:ext uri="{FF2B5EF4-FFF2-40B4-BE49-F238E27FC236}">
                <a16:creationId xmlns:a16="http://schemas.microsoft.com/office/drawing/2014/main" id="{4294737B-7890-2CAC-2C52-5F5FF96B4A93}"/>
              </a:ext>
            </a:extLst>
          </p:cNvPr>
          <p:cNvSpPr txBox="1"/>
          <p:nvPr/>
        </p:nvSpPr>
        <p:spPr>
          <a:xfrm>
            <a:off x="990600" y="6467449"/>
            <a:ext cx="11196620" cy="923330"/>
          </a:xfrm>
          <a:prstGeom prst="rect">
            <a:avLst/>
          </a:prstGeom>
          <a:noFill/>
        </p:spPr>
        <p:txBody>
          <a:bodyPr wrap="square">
            <a:spAutoFit/>
          </a:bodyPr>
          <a:lstStyle/>
          <a:p>
            <a:pPr marL="88900" marR="0" lvl="1" algn="just"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rPr>
              <a:t>Pour information en 2023-2024 : </a:t>
            </a:r>
          </a:p>
          <a:p>
            <a:pPr marL="88900" marR="0" lvl="1" algn="just" defTabSz="914400" rtl="0" eaLnBrk="1" fontAlgn="auto" latinLnBrk="0" hangingPunct="1">
              <a:lnSpc>
                <a:spcPct val="100000"/>
              </a:lnSpc>
              <a:spcBef>
                <a:spcPts val="0"/>
              </a:spcBef>
              <a:spcAft>
                <a:spcPts val="0"/>
              </a:spcAft>
              <a:buClrTx/>
              <a:buSzTx/>
              <a:buFontTx/>
              <a:buNone/>
              <a:tabLst/>
              <a:defRPr/>
            </a:pPr>
            <a:endParaRPr lang="fr-FR" dirty="0">
              <a:latin typeface="Montserrat" panose="00000500000000000000" pitchFamily="2" charset="0"/>
              <a:cs typeface="Helvetica" panose="020B0604020202020204" pitchFamily="34" charset="0"/>
            </a:endParaRPr>
          </a:p>
          <a:p>
            <a:pPr marL="88900" marR="0" lvl="1" algn="just" defTabSz="9144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effectLst/>
              <a:uLnTx/>
              <a:uFillTx/>
              <a:latin typeface="Montserrat" panose="00000500000000000000" pitchFamily="2" charset="0"/>
              <a:cs typeface="Helvetica"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40849" y="4602162"/>
            <a:ext cx="5430954" cy="1149350"/>
          </a:xfrm>
          <a:prstGeom prst="rect">
            <a:avLst/>
          </a:prstGeom>
        </p:spPr>
        <p:txBody>
          <a:bodyPr lIns="0" tIns="0" rIns="0" bIns="0" rtlCol="0" anchor="t">
            <a:spAutoFit/>
          </a:bodyPr>
          <a:lstStyle/>
          <a:p>
            <a:pPr marL="0" lvl="0" indent="0" algn="l">
              <a:lnSpc>
                <a:spcPts val="8800"/>
              </a:lnSpc>
            </a:pPr>
            <a:r>
              <a:rPr lang="en-US" sz="8000">
                <a:solidFill>
                  <a:srgbClr val="077F94"/>
                </a:solidFill>
                <a:latin typeface="Roboto Bold"/>
              </a:rPr>
              <a:t>CONTEXTE</a:t>
            </a:r>
          </a:p>
        </p:txBody>
      </p:sp>
      <p:sp>
        <p:nvSpPr>
          <p:cNvPr id="3" name="TextBox 3"/>
          <p:cNvSpPr txBox="1"/>
          <p:nvPr/>
        </p:nvSpPr>
        <p:spPr>
          <a:xfrm>
            <a:off x="10833616" y="4572000"/>
            <a:ext cx="5936139" cy="10668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Roboto"/>
              </a:rPr>
              <a:t>Briefly elaborate on what you want to discuss. </a:t>
            </a:r>
          </a:p>
        </p:txBody>
      </p:sp>
      <p:sp>
        <p:nvSpPr>
          <p:cNvPr id="4" name="Freeform 4"/>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stretch>
              <a:fillRect/>
            </a:stretch>
          </a:blipFill>
        </p:spPr>
        <p:txBody>
          <a:bodyPr/>
          <a:lstStyle/>
          <a:p>
            <a:endParaRPr lang="fr-F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3084870" y="90004"/>
            <a:ext cx="12118256" cy="703847"/>
          </a:xfrm>
          <a:prstGeom prst="rect">
            <a:avLst/>
          </a:prstGeom>
        </p:spPr>
        <p:txBody>
          <a:bodyPr lIns="0" tIns="0" rIns="0" bIns="0" rtlCol="0" anchor="t">
            <a:spAutoFit/>
          </a:bodyPr>
          <a:lstStyle/>
          <a:p>
            <a:pPr algn="ctr">
              <a:lnSpc>
                <a:spcPts val="6000"/>
              </a:lnSpc>
            </a:pPr>
            <a:r>
              <a:rPr lang="en-US" sz="4000" dirty="0">
                <a:solidFill>
                  <a:srgbClr val="077F94"/>
                </a:solidFill>
                <a:latin typeface="Roboto Bold" panose="02000000000000000000" pitchFamily="2" charset="0"/>
                <a:ea typeface="Roboto Bold" panose="02000000000000000000" pitchFamily="2" charset="0"/>
              </a:rPr>
              <a:t>Suggestions pour la </a:t>
            </a:r>
            <a:r>
              <a:rPr lang="en-US" sz="4000" dirty="0" err="1">
                <a:solidFill>
                  <a:srgbClr val="077F94"/>
                </a:solidFill>
                <a:latin typeface="Roboto Bold" panose="02000000000000000000" pitchFamily="2" charset="0"/>
                <a:ea typeface="Roboto Bold" panose="02000000000000000000" pitchFamily="2" charset="0"/>
              </a:rPr>
              <a:t>stratégie</a:t>
            </a:r>
            <a:r>
              <a:rPr lang="en-US" sz="4000" dirty="0">
                <a:solidFill>
                  <a:srgbClr val="077F94"/>
                </a:solidFill>
                <a:latin typeface="Roboto Bold" panose="02000000000000000000" pitchFamily="2" charset="0"/>
                <a:ea typeface="Roboto Bold" panose="02000000000000000000" pitchFamily="2" charset="0"/>
              </a:rPr>
              <a:t> de </a:t>
            </a:r>
            <a:r>
              <a:rPr lang="en-US" sz="4000" dirty="0" err="1">
                <a:solidFill>
                  <a:srgbClr val="077F94"/>
                </a:solidFill>
                <a:latin typeface="Roboto Bold" panose="02000000000000000000" pitchFamily="2" charset="0"/>
                <a:ea typeface="Roboto Bold" panose="02000000000000000000" pitchFamily="2" charset="0"/>
              </a:rPr>
              <a:t>tarification</a:t>
            </a:r>
            <a:endParaRPr lang="en-US" sz="4000" dirty="0">
              <a:solidFill>
                <a:srgbClr val="077F94"/>
              </a:solidFill>
              <a:latin typeface="Roboto Bold" panose="02000000000000000000" pitchFamily="2" charset="0"/>
              <a:ea typeface="Roboto Bold" panose="02000000000000000000" pitchFamily="2" charset="0"/>
            </a:endParaRPr>
          </a:p>
        </p:txBody>
      </p:sp>
      <p:sp>
        <p:nvSpPr>
          <p:cNvPr id="7" name="Freeform 7"/>
          <p:cNvSpPr/>
          <p:nvPr/>
        </p:nvSpPr>
        <p:spPr>
          <a:xfrm>
            <a:off x="157490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9" name="Image 8">
            <a:extLst>
              <a:ext uri="{FF2B5EF4-FFF2-40B4-BE49-F238E27FC236}">
                <a16:creationId xmlns:a16="http://schemas.microsoft.com/office/drawing/2014/main" id="{4811856F-9636-FA73-69AD-2145735255E3}"/>
              </a:ext>
            </a:extLst>
          </p:cNvPr>
          <p:cNvPicPr>
            <a:picLocks noChangeAspect="1"/>
          </p:cNvPicPr>
          <p:nvPr/>
        </p:nvPicPr>
        <p:blipFill>
          <a:blip r:embed="rId4"/>
          <a:stretch>
            <a:fillRect/>
          </a:stretch>
        </p:blipFill>
        <p:spPr>
          <a:xfrm>
            <a:off x="665041" y="1181100"/>
            <a:ext cx="16957914" cy="8212428"/>
          </a:xfrm>
          <a:prstGeom prst="rect">
            <a:avLst/>
          </a:prstGeom>
        </p:spPr>
      </p:pic>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Bold"/>
                </a:rPr>
                <a:t>HIVER 2024-2025</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3084870" y="90004"/>
            <a:ext cx="12118256" cy="703847"/>
          </a:xfrm>
          <a:prstGeom prst="rect">
            <a:avLst/>
          </a:prstGeom>
        </p:spPr>
        <p:txBody>
          <a:bodyPr lIns="0" tIns="0" rIns="0" bIns="0" rtlCol="0" anchor="t">
            <a:spAutoFit/>
          </a:bodyPr>
          <a:lstStyle/>
          <a:p>
            <a:pPr algn="ctr">
              <a:lnSpc>
                <a:spcPts val="6000"/>
              </a:lnSpc>
            </a:pPr>
            <a:r>
              <a:rPr lang="en-US" sz="4000" dirty="0">
                <a:solidFill>
                  <a:srgbClr val="077F94"/>
                </a:solidFill>
                <a:latin typeface="Roboto Bold" panose="02000000000000000000" pitchFamily="2" charset="0"/>
                <a:ea typeface="Roboto Bold" panose="02000000000000000000" pitchFamily="2" charset="0"/>
              </a:rPr>
              <a:t>Suggestions pour la </a:t>
            </a:r>
            <a:r>
              <a:rPr lang="en-US" sz="4000" dirty="0" err="1">
                <a:solidFill>
                  <a:srgbClr val="077F94"/>
                </a:solidFill>
                <a:latin typeface="Roboto Bold" panose="02000000000000000000" pitchFamily="2" charset="0"/>
                <a:ea typeface="Roboto Bold" panose="02000000000000000000" pitchFamily="2" charset="0"/>
              </a:rPr>
              <a:t>stratégie</a:t>
            </a:r>
            <a:r>
              <a:rPr lang="en-US" sz="4000" dirty="0">
                <a:solidFill>
                  <a:srgbClr val="077F94"/>
                </a:solidFill>
                <a:latin typeface="Roboto Bold" panose="02000000000000000000" pitchFamily="2" charset="0"/>
                <a:ea typeface="Roboto Bold" panose="02000000000000000000" pitchFamily="2" charset="0"/>
              </a:rPr>
              <a:t> de </a:t>
            </a:r>
            <a:r>
              <a:rPr lang="en-US" sz="4000" dirty="0" err="1">
                <a:solidFill>
                  <a:srgbClr val="077F94"/>
                </a:solidFill>
                <a:latin typeface="Roboto Bold" panose="02000000000000000000" pitchFamily="2" charset="0"/>
                <a:ea typeface="Roboto Bold" panose="02000000000000000000" pitchFamily="2" charset="0"/>
              </a:rPr>
              <a:t>tarification</a:t>
            </a:r>
            <a:endParaRPr lang="en-US" sz="4000" dirty="0">
              <a:solidFill>
                <a:srgbClr val="077F94"/>
              </a:solidFill>
              <a:latin typeface="Roboto Bold" panose="02000000000000000000" pitchFamily="2" charset="0"/>
              <a:ea typeface="Roboto Bold" panose="02000000000000000000" pitchFamily="2" charset="0"/>
            </a:endParaRPr>
          </a:p>
        </p:txBody>
      </p:sp>
      <p:sp>
        <p:nvSpPr>
          <p:cNvPr id="7" name="Freeform 7"/>
          <p:cNvSpPr/>
          <p:nvPr/>
        </p:nvSpPr>
        <p:spPr>
          <a:xfrm>
            <a:off x="157490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8" name="Image 7">
            <a:extLst>
              <a:ext uri="{FF2B5EF4-FFF2-40B4-BE49-F238E27FC236}">
                <a16:creationId xmlns:a16="http://schemas.microsoft.com/office/drawing/2014/main" id="{0739B8EE-AF6A-0030-91B7-A72BAA548840}"/>
              </a:ext>
            </a:extLst>
          </p:cNvPr>
          <p:cNvPicPr>
            <a:picLocks noChangeAspect="1"/>
          </p:cNvPicPr>
          <p:nvPr/>
        </p:nvPicPr>
        <p:blipFill>
          <a:blip r:embed="rId4"/>
          <a:stretch>
            <a:fillRect/>
          </a:stretch>
        </p:blipFill>
        <p:spPr>
          <a:xfrm>
            <a:off x="-10236" y="1181100"/>
            <a:ext cx="16621836" cy="8146345"/>
          </a:xfrm>
          <a:prstGeom prst="rect">
            <a:avLst/>
          </a:prstGeom>
        </p:spPr>
      </p:pic>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Bold"/>
                </a:rPr>
                <a:t>HIVER 2024-2025</a:t>
              </a:r>
            </a:p>
          </p:txBody>
        </p:sp>
      </p:grpSp>
    </p:spTree>
    <p:extLst>
      <p:ext uri="{BB962C8B-B14F-4D97-AF65-F5344CB8AC3E}">
        <p14:creationId xmlns:p14="http://schemas.microsoft.com/office/powerpoint/2010/main" val="2729530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Freeform 2"/>
          <p:cNvSpPr/>
          <p:nvPr/>
        </p:nvSpPr>
        <p:spPr>
          <a:xfrm>
            <a:off x="-368028" y="-483972"/>
            <a:ext cx="18656028" cy="11254944"/>
          </a:xfrm>
          <a:custGeom>
            <a:avLst/>
            <a:gdLst/>
            <a:ahLst/>
            <a:cxnLst/>
            <a:rect l="l" t="t" r="r" b="b"/>
            <a:pathLst>
              <a:path w="18656028" h="11254944">
                <a:moveTo>
                  <a:pt x="0" y="0"/>
                </a:moveTo>
                <a:lnTo>
                  <a:pt x="18656028" y="0"/>
                </a:lnTo>
                <a:lnTo>
                  <a:pt x="18656028" y="11254944"/>
                </a:lnTo>
                <a:lnTo>
                  <a:pt x="0" y="11254944"/>
                </a:lnTo>
                <a:lnTo>
                  <a:pt x="0" y="0"/>
                </a:lnTo>
                <a:close/>
              </a:path>
            </a:pathLst>
          </a:custGeom>
          <a:blipFill>
            <a:blip r:embed="rId2">
              <a:alphaModFix amt="42000"/>
            </a:blip>
            <a:stretch>
              <a:fillRect t="-2490" b="-2490"/>
            </a:stretch>
          </a:blipFill>
        </p:spPr>
        <p:txBody>
          <a:bodyPr/>
          <a:lstStyle/>
          <a:p>
            <a:endParaRPr lang="fr-FR"/>
          </a:p>
        </p:txBody>
      </p:sp>
      <p:grpSp>
        <p:nvGrpSpPr>
          <p:cNvPr id="3" name="Group 3"/>
          <p:cNvGrpSpPr/>
          <p:nvPr/>
        </p:nvGrpSpPr>
        <p:grpSpPr>
          <a:xfrm>
            <a:off x="297654" y="258626"/>
            <a:ext cx="2350123" cy="235012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fr-FR"/>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056"/>
                </a:lnSpc>
              </a:pPr>
              <a:endParaRPr/>
            </a:p>
          </p:txBody>
        </p:sp>
      </p:grpSp>
      <p:sp>
        <p:nvSpPr>
          <p:cNvPr id="6" name="Freeform 6"/>
          <p:cNvSpPr/>
          <p:nvPr/>
        </p:nvSpPr>
        <p:spPr>
          <a:xfrm>
            <a:off x="-368028" y="379718"/>
            <a:ext cx="3681487" cy="1840743"/>
          </a:xfrm>
          <a:custGeom>
            <a:avLst/>
            <a:gdLst/>
            <a:ahLst/>
            <a:cxnLst/>
            <a:rect l="l" t="t" r="r" b="b"/>
            <a:pathLst>
              <a:path w="3681487" h="1840743">
                <a:moveTo>
                  <a:pt x="0" y="0"/>
                </a:moveTo>
                <a:lnTo>
                  <a:pt x="3681487" y="0"/>
                </a:lnTo>
                <a:lnTo>
                  <a:pt x="3681487" y="1840743"/>
                </a:lnTo>
                <a:lnTo>
                  <a:pt x="0" y="1840743"/>
                </a:lnTo>
                <a:lnTo>
                  <a:pt x="0" y="0"/>
                </a:lnTo>
                <a:close/>
              </a:path>
            </a:pathLst>
          </a:custGeom>
          <a:blipFill>
            <a:blip r:embed="rId3"/>
            <a:stretch>
              <a:fillRect/>
            </a:stretch>
          </a:blipFill>
        </p:spPr>
        <p:txBody>
          <a:bodyPr/>
          <a:lstStyle/>
          <a:p>
            <a:endParaRPr lang="fr-FR"/>
          </a:p>
        </p:txBody>
      </p:sp>
      <p:sp>
        <p:nvSpPr>
          <p:cNvPr id="7" name="Freeform 7"/>
          <p:cNvSpPr/>
          <p:nvPr/>
        </p:nvSpPr>
        <p:spPr>
          <a:xfrm>
            <a:off x="11753115" y="8647363"/>
            <a:ext cx="1169880" cy="1221874"/>
          </a:xfrm>
          <a:custGeom>
            <a:avLst/>
            <a:gdLst/>
            <a:ahLst/>
            <a:cxnLst/>
            <a:rect l="l" t="t" r="r" b="b"/>
            <a:pathLst>
              <a:path w="1169880" h="1221874">
                <a:moveTo>
                  <a:pt x="0" y="0"/>
                </a:moveTo>
                <a:lnTo>
                  <a:pt x="1169879" y="0"/>
                </a:lnTo>
                <a:lnTo>
                  <a:pt x="1169879" y="1221874"/>
                </a:lnTo>
                <a:lnTo>
                  <a:pt x="0" y="1221874"/>
                </a:lnTo>
                <a:lnTo>
                  <a:pt x="0" y="0"/>
                </a:lnTo>
                <a:close/>
              </a:path>
            </a:pathLst>
          </a:custGeom>
          <a:blipFill>
            <a:blip r:embed="rId4"/>
            <a:stretch>
              <a:fillRect/>
            </a:stretch>
          </a:blipFill>
        </p:spPr>
        <p:txBody>
          <a:bodyPr/>
          <a:lstStyle/>
          <a:p>
            <a:endParaRPr lang="fr-FR"/>
          </a:p>
        </p:txBody>
      </p:sp>
      <p:sp>
        <p:nvSpPr>
          <p:cNvPr id="8" name="TextBox 8"/>
          <p:cNvSpPr txBox="1"/>
          <p:nvPr/>
        </p:nvSpPr>
        <p:spPr>
          <a:xfrm>
            <a:off x="1472716" y="4411667"/>
            <a:ext cx="15342569" cy="1568442"/>
          </a:xfrm>
          <a:prstGeom prst="rect">
            <a:avLst/>
          </a:prstGeom>
        </p:spPr>
        <p:txBody>
          <a:bodyPr lIns="0" tIns="0" rIns="0" bIns="0" rtlCol="0" anchor="t">
            <a:spAutoFit/>
          </a:bodyPr>
          <a:lstStyle/>
          <a:p>
            <a:pPr algn="ctr">
              <a:lnSpc>
                <a:spcPts val="12099"/>
              </a:lnSpc>
            </a:pPr>
            <a:r>
              <a:rPr lang="en-US" sz="10999">
                <a:solidFill>
                  <a:srgbClr val="FFFFFF"/>
                </a:solidFill>
                <a:latin typeface="Roboto Bold"/>
              </a:rPr>
              <a:t>MERCI !</a:t>
            </a:r>
          </a:p>
        </p:txBody>
      </p:sp>
      <p:sp>
        <p:nvSpPr>
          <p:cNvPr id="9" name="TextBox 9"/>
          <p:cNvSpPr txBox="1"/>
          <p:nvPr/>
        </p:nvSpPr>
        <p:spPr>
          <a:xfrm>
            <a:off x="8803631" y="7960503"/>
            <a:ext cx="8559316" cy="533400"/>
          </a:xfrm>
          <a:prstGeom prst="rect">
            <a:avLst/>
          </a:prstGeom>
        </p:spPr>
        <p:txBody>
          <a:bodyPr lIns="0" tIns="0" rIns="0" bIns="0" rtlCol="0" anchor="t">
            <a:spAutoFit/>
          </a:bodyPr>
          <a:lstStyle/>
          <a:p>
            <a:pPr algn="r">
              <a:lnSpc>
                <a:spcPts val="4200"/>
              </a:lnSpc>
              <a:spcBef>
                <a:spcPct val="0"/>
              </a:spcBef>
            </a:pPr>
            <a:r>
              <a:rPr lang="en-US" sz="3000">
                <a:solidFill>
                  <a:srgbClr val="FFFFFF"/>
                </a:solidFill>
                <a:latin typeface="Roboto Bold"/>
              </a:rPr>
              <a:t>HIVER  2023-2024</a:t>
            </a:r>
          </a:p>
        </p:txBody>
      </p:sp>
      <p:sp>
        <p:nvSpPr>
          <p:cNvPr id="10" name="TextBox 10"/>
          <p:cNvSpPr txBox="1"/>
          <p:nvPr/>
        </p:nvSpPr>
        <p:spPr>
          <a:xfrm>
            <a:off x="13083288" y="8512953"/>
            <a:ext cx="4279658" cy="1609725"/>
          </a:xfrm>
          <a:prstGeom prst="rect">
            <a:avLst/>
          </a:prstGeom>
        </p:spPr>
        <p:txBody>
          <a:bodyPr lIns="0" tIns="0" rIns="0" bIns="0" rtlCol="0" anchor="t">
            <a:spAutoFit/>
          </a:bodyPr>
          <a:lstStyle/>
          <a:p>
            <a:pPr algn="just">
              <a:lnSpc>
                <a:spcPts val="2100"/>
              </a:lnSpc>
            </a:pPr>
            <a:r>
              <a:rPr lang="en-US" sz="1500">
                <a:solidFill>
                  <a:srgbClr val="FFFFFF"/>
                </a:solidFill>
                <a:latin typeface="Roboto Bold Italics"/>
              </a:rPr>
              <a:t>G2A est certifié ISO 20252 auprès de l’AFNOR. Cette étude est réalisée conformément à la norme et respecte toutes ses exigences pour vous garantir confidentialité, fiabilité et protection des données.</a:t>
            </a:r>
          </a:p>
          <a:p>
            <a:pPr algn="just">
              <a:lnSpc>
                <a:spcPts val="2100"/>
              </a:lnSpc>
              <a:spcBef>
                <a:spcPct val="0"/>
              </a:spcBef>
            </a:pPr>
            <a:endParaRPr lang="en-US" sz="1500">
              <a:solidFill>
                <a:srgbClr val="FFFFFF"/>
              </a:solidFill>
              <a:latin typeface="Roboto Bold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7F94"/>
        </a:solidFill>
        <a:effectLst/>
      </p:bgPr>
    </p:bg>
    <p:spTree>
      <p:nvGrpSpPr>
        <p:cNvPr id="1" name=""/>
        <p:cNvGrpSpPr/>
        <p:nvPr/>
      </p:nvGrpSpPr>
      <p:grpSpPr>
        <a:xfrm>
          <a:off x="0" y="0"/>
          <a:ext cx="0" cy="0"/>
          <a:chOff x="0" y="0"/>
          <a:chExt cx="0" cy="0"/>
        </a:xfrm>
      </p:grpSpPr>
      <p:sp>
        <p:nvSpPr>
          <p:cNvPr id="2" name="Freeform 2"/>
          <p:cNvSpPr/>
          <p:nvPr/>
        </p:nvSpPr>
        <p:spPr>
          <a:xfrm>
            <a:off x="0" y="0"/>
            <a:ext cx="7715250" cy="10287000"/>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2"/>
            <a:stretch>
              <a:fillRect l="-50000" r="-50000"/>
            </a:stretch>
          </a:blipFill>
        </p:spPr>
        <p:txBody>
          <a:bodyPr/>
          <a:lstStyle/>
          <a:p>
            <a:endParaRPr lang="fr-FR"/>
          </a:p>
        </p:txBody>
      </p:sp>
      <p:sp>
        <p:nvSpPr>
          <p:cNvPr id="3" name="TextBox 3"/>
          <p:cNvSpPr txBox="1"/>
          <p:nvPr/>
        </p:nvSpPr>
        <p:spPr>
          <a:xfrm>
            <a:off x="9144000" y="4044950"/>
            <a:ext cx="7879239" cy="2263775"/>
          </a:xfrm>
          <a:prstGeom prst="rect">
            <a:avLst/>
          </a:prstGeom>
        </p:spPr>
        <p:txBody>
          <a:bodyPr lIns="0" tIns="0" rIns="0" bIns="0" rtlCol="0" anchor="t">
            <a:spAutoFit/>
          </a:bodyPr>
          <a:lstStyle/>
          <a:p>
            <a:pPr marL="0" lvl="0" indent="0" algn="ctr">
              <a:lnSpc>
                <a:spcPts val="8800"/>
              </a:lnSpc>
            </a:pPr>
            <a:r>
              <a:rPr lang="en-US" sz="8000">
                <a:solidFill>
                  <a:srgbClr val="FFFFFF"/>
                </a:solidFill>
                <a:latin typeface="Roboto Bold"/>
              </a:rPr>
              <a:t>BENCHMARK 2024</a:t>
            </a:r>
          </a:p>
        </p:txBody>
      </p:sp>
      <p:sp>
        <p:nvSpPr>
          <p:cNvPr id="4" name="Freeform 4"/>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53548" y="0"/>
            <a:ext cx="7134452" cy="10287000"/>
            <a:chOff x="0" y="0"/>
            <a:chExt cx="1879033" cy="2709333"/>
          </a:xfrm>
        </p:grpSpPr>
        <p:sp>
          <p:nvSpPr>
            <p:cNvPr id="3" name="Freeform 3"/>
            <p:cNvSpPr/>
            <p:nvPr/>
          </p:nvSpPr>
          <p:spPr>
            <a:xfrm>
              <a:off x="0" y="0"/>
              <a:ext cx="1879033" cy="2709333"/>
            </a:xfrm>
            <a:custGeom>
              <a:avLst/>
              <a:gdLst/>
              <a:ahLst/>
              <a:cxnLst/>
              <a:rect l="l" t="t" r="r" b="b"/>
              <a:pathLst>
                <a:path w="1879033" h="2709333">
                  <a:moveTo>
                    <a:pt x="0" y="0"/>
                  </a:moveTo>
                  <a:lnTo>
                    <a:pt x="1879033" y="0"/>
                  </a:lnTo>
                  <a:lnTo>
                    <a:pt x="1879033"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187903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694582" y="2901656"/>
            <a:ext cx="6052384" cy="5145875"/>
            <a:chOff x="0" y="0"/>
            <a:chExt cx="8069845" cy="6861167"/>
          </a:xfrm>
        </p:grpSpPr>
        <p:sp>
          <p:nvSpPr>
            <p:cNvPr id="6" name="AutoShape 6"/>
            <p:cNvSpPr/>
            <p:nvPr/>
          </p:nvSpPr>
          <p:spPr>
            <a:xfrm>
              <a:off x="6187993" y="3571471"/>
              <a:ext cx="1881852" cy="0"/>
            </a:xfrm>
            <a:prstGeom prst="line">
              <a:avLst/>
            </a:prstGeom>
            <a:ln w="101600" cap="flat">
              <a:solidFill>
                <a:srgbClr val="FFFFFF"/>
              </a:solidFill>
              <a:prstDash val="solid"/>
              <a:headEnd type="none" w="sm" len="sm"/>
              <a:tailEnd type="none" w="sm" len="sm"/>
            </a:ln>
          </p:spPr>
          <p:txBody>
            <a:bodyPr/>
            <a:lstStyle/>
            <a:p>
              <a:endParaRPr lang="fr-FR"/>
            </a:p>
          </p:txBody>
        </p:sp>
        <p:sp>
          <p:nvSpPr>
            <p:cNvPr id="7" name="TextBox 7"/>
            <p:cNvSpPr txBox="1"/>
            <p:nvPr/>
          </p:nvSpPr>
          <p:spPr>
            <a:xfrm>
              <a:off x="0" y="0"/>
              <a:ext cx="8069842" cy="1942884"/>
            </a:xfrm>
            <a:prstGeom prst="rect">
              <a:avLst/>
            </a:prstGeom>
          </p:spPr>
          <p:txBody>
            <a:bodyPr lIns="0" tIns="0" rIns="0" bIns="0" rtlCol="0" anchor="t">
              <a:spAutoFit/>
            </a:bodyPr>
            <a:lstStyle/>
            <a:p>
              <a:pPr algn="ctr">
                <a:lnSpc>
                  <a:spcPts val="3840"/>
                </a:lnSpc>
              </a:pPr>
              <a:r>
                <a:rPr lang="en-US" sz="3200">
                  <a:solidFill>
                    <a:srgbClr val="FFFFFF"/>
                  </a:solidFill>
                  <a:latin typeface="Montserrat Semi-Bold"/>
                </a:rPr>
                <a:t>Benchmark des km de pistes </a:t>
              </a:r>
            </a:p>
            <a:p>
              <a:pPr algn="ctr">
                <a:lnSpc>
                  <a:spcPts val="3840"/>
                </a:lnSpc>
              </a:pPr>
              <a:endParaRPr lang="en-US" sz="3200">
                <a:solidFill>
                  <a:srgbClr val="FFFFFF"/>
                </a:solidFill>
                <a:latin typeface="Montserrat Semi-Bold"/>
              </a:endParaRPr>
            </a:p>
          </p:txBody>
        </p:sp>
        <p:sp>
          <p:nvSpPr>
            <p:cNvPr id="8" name="TextBox 8"/>
            <p:cNvSpPr txBox="1"/>
            <p:nvPr/>
          </p:nvSpPr>
          <p:spPr>
            <a:xfrm>
              <a:off x="0" y="2234374"/>
              <a:ext cx="8069845" cy="444500"/>
            </a:xfrm>
            <a:prstGeom prst="rect">
              <a:avLst/>
            </a:prstGeom>
          </p:spPr>
          <p:txBody>
            <a:bodyPr lIns="0" tIns="0" rIns="0" bIns="0" rtlCol="0" anchor="t">
              <a:spAutoFit/>
            </a:bodyPr>
            <a:lstStyle/>
            <a:p>
              <a:pPr algn="ctr">
                <a:lnSpc>
                  <a:spcPts val="2639"/>
                </a:lnSpc>
              </a:pPr>
              <a:r>
                <a:rPr lang="en-US" sz="2199">
                  <a:solidFill>
                    <a:srgbClr val="FFFFFF"/>
                  </a:solidFill>
                  <a:latin typeface="Montserrat Semi-Bold"/>
                </a:rPr>
                <a:t>Hiver 2024</a:t>
              </a:r>
            </a:p>
          </p:txBody>
        </p:sp>
        <p:sp>
          <p:nvSpPr>
            <p:cNvPr id="9" name="TextBox 9"/>
            <p:cNvSpPr txBox="1"/>
            <p:nvPr/>
          </p:nvSpPr>
          <p:spPr>
            <a:xfrm>
              <a:off x="0" y="4664913"/>
              <a:ext cx="8069845" cy="2196253"/>
            </a:xfrm>
            <a:prstGeom prst="rect">
              <a:avLst/>
            </a:prstGeom>
          </p:spPr>
          <p:txBody>
            <a:bodyPr lIns="0" tIns="0" rIns="0" bIns="0" rtlCol="0" anchor="t">
              <a:spAutoFit/>
            </a:bodyPr>
            <a:lstStyle/>
            <a:p>
              <a:pPr algn="just">
                <a:lnSpc>
                  <a:spcPts val="2659"/>
                </a:lnSpc>
              </a:pPr>
              <a:r>
                <a:rPr lang="en-US" sz="1899">
                  <a:solidFill>
                    <a:srgbClr val="FFFFFF"/>
                  </a:solidFill>
                  <a:latin typeface="Montserrat"/>
                </a:rPr>
                <a:t>Le domaine skiable A s’étend sur 55 km de pistes. Il est comparable au domaine H.</a:t>
              </a:r>
            </a:p>
            <a:p>
              <a:pPr algn="just">
                <a:lnSpc>
                  <a:spcPts val="2659"/>
                </a:lnSpc>
              </a:pPr>
              <a:endParaRPr lang="en-US" sz="1899">
                <a:solidFill>
                  <a:srgbClr val="FFFFFF"/>
                </a:solidFill>
                <a:latin typeface="Montserrat"/>
              </a:endParaRPr>
            </a:p>
            <a:p>
              <a:pPr algn="just">
                <a:lnSpc>
                  <a:spcPts val="2659"/>
                </a:lnSpc>
              </a:pPr>
              <a:endParaRPr lang="en-US" sz="1899">
                <a:solidFill>
                  <a:srgbClr val="FFFFFF"/>
                </a:solidFill>
                <a:latin typeface="Montserrat"/>
              </a:endParaRPr>
            </a:p>
            <a:p>
              <a:pPr algn="just">
                <a:lnSpc>
                  <a:spcPts val="2659"/>
                </a:lnSpc>
              </a:pPr>
              <a:endParaRPr lang="en-US" sz="1899">
                <a:solidFill>
                  <a:srgbClr val="FFFFFF"/>
                </a:solidFill>
                <a:latin typeface="Montserrat"/>
              </a:endParaRPr>
            </a:p>
          </p:txBody>
        </p:sp>
      </p:grpSp>
      <p:pic>
        <p:nvPicPr>
          <p:cNvPr id="10" name="Picture 10"/>
          <p:cNvPicPr>
            <a:picLocks noChangeAspect="1"/>
          </p:cNvPicPr>
          <p:nvPr/>
        </p:nvPicPr>
        <p:blipFill>
          <a:blip r:embed="rId2"/>
          <a:stretch>
            <a:fillRect/>
          </a:stretch>
        </p:blipFill>
        <p:spPr>
          <a:xfrm>
            <a:off x="731292" y="154987"/>
            <a:ext cx="10484556" cy="9900463"/>
          </a:xfrm>
          <a:prstGeom prst="rect">
            <a:avLst/>
          </a:prstGeom>
        </p:spPr>
      </p:pic>
      <p:sp>
        <p:nvSpPr>
          <p:cNvPr id="11" name="Freeform 11"/>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53548" y="0"/>
            <a:ext cx="7134452" cy="10287000"/>
            <a:chOff x="0" y="0"/>
            <a:chExt cx="1879033" cy="2709333"/>
          </a:xfrm>
        </p:grpSpPr>
        <p:sp>
          <p:nvSpPr>
            <p:cNvPr id="3" name="Freeform 3"/>
            <p:cNvSpPr/>
            <p:nvPr/>
          </p:nvSpPr>
          <p:spPr>
            <a:xfrm>
              <a:off x="0" y="0"/>
              <a:ext cx="1879033" cy="2709333"/>
            </a:xfrm>
            <a:custGeom>
              <a:avLst/>
              <a:gdLst/>
              <a:ahLst/>
              <a:cxnLst/>
              <a:rect l="l" t="t" r="r" b="b"/>
              <a:pathLst>
                <a:path w="1879033" h="2709333">
                  <a:moveTo>
                    <a:pt x="0" y="0"/>
                  </a:moveTo>
                  <a:lnTo>
                    <a:pt x="1879033" y="0"/>
                  </a:lnTo>
                  <a:lnTo>
                    <a:pt x="1879033"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187903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471336" y="2013920"/>
            <a:ext cx="6498876" cy="7239111"/>
            <a:chOff x="0" y="0"/>
            <a:chExt cx="8665168" cy="9652148"/>
          </a:xfrm>
        </p:grpSpPr>
        <p:sp>
          <p:nvSpPr>
            <p:cNvPr id="6" name="AutoShape 6"/>
            <p:cNvSpPr/>
            <p:nvPr/>
          </p:nvSpPr>
          <p:spPr>
            <a:xfrm>
              <a:off x="6644490" y="4587146"/>
              <a:ext cx="2020679" cy="0"/>
            </a:xfrm>
            <a:prstGeom prst="line">
              <a:avLst/>
            </a:prstGeom>
            <a:ln w="101600" cap="flat">
              <a:solidFill>
                <a:srgbClr val="FFFFFF"/>
              </a:solidFill>
              <a:prstDash val="solid"/>
              <a:headEnd type="none" w="sm" len="sm"/>
              <a:tailEnd type="none" w="sm" len="sm"/>
            </a:ln>
          </p:spPr>
          <p:txBody>
            <a:bodyPr/>
            <a:lstStyle/>
            <a:p>
              <a:endParaRPr lang="fr-FR"/>
            </a:p>
          </p:txBody>
        </p:sp>
        <p:sp>
          <p:nvSpPr>
            <p:cNvPr id="7" name="TextBox 7"/>
            <p:cNvSpPr txBox="1"/>
            <p:nvPr/>
          </p:nvSpPr>
          <p:spPr>
            <a:xfrm>
              <a:off x="0" y="0"/>
              <a:ext cx="8665165" cy="1295256"/>
            </a:xfrm>
            <a:prstGeom prst="rect">
              <a:avLst/>
            </a:prstGeom>
          </p:spPr>
          <p:txBody>
            <a:bodyPr lIns="0" tIns="0" rIns="0" bIns="0" rtlCol="0" anchor="t">
              <a:spAutoFit/>
            </a:bodyPr>
            <a:lstStyle/>
            <a:p>
              <a:pPr algn="ctr">
                <a:lnSpc>
                  <a:spcPts val="3840"/>
                </a:lnSpc>
              </a:pPr>
              <a:r>
                <a:rPr lang="en-US" sz="3200">
                  <a:solidFill>
                    <a:srgbClr val="FFFFFF"/>
                  </a:solidFill>
                  <a:latin typeface="Montserrat Bold"/>
                </a:rPr>
                <a:t>Benchmark des tarifs 1 jour adulte</a:t>
              </a:r>
            </a:p>
          </p:txBody>
        </p:sp>
        <p:sp>
          <p:nvSpPr>
            <p:cNvPr id="8" name="TextBox 8"/>
            <p:cNvSpPr txBox="1"/>
            <p:nvPr/>
          </p:nvSpPr>
          <p:spPr>
            <a:xfrm>
              <a:off x="0" y="2399348"/>
              <a:ext cx="8665168" cy="889000"/>
            </a:xfrm>
            <a:prstGeom prst="rect">
              <a:avLst/>
            </a:prstGeom>
          </p:spPr>
          <p:txBody>
            <a:bodyPr lIns="0" tIns="0" rIns="0" bIns="0" rtlCol="0" anchor="t">
              <a:spAutoFit/>
            </a:bodyPr>
            <a:lstStyle/>
            <a:p>
              <a:pPr algn="ctr">
                <a:lnSpc>
                  <a:spcPts val="2639"/>
                </a:lnSpc>
              </a:pPr>
              <a:r>
                <a:rPr lang="en-US" sz="2199">
                  <a:solidFill>
                    <a:srgbClr val="FFFFFF"/>
                  </a:solidFill>
                  <a:latin typeface="Montserrat Semi-Bold"/>
                </a:rPr>
                <a:t>Hiver 2024 </a:t>
              </a:r>
            </a:p>
            <a:p>
              <a:pPr algn="ctr">
                <a:lnSpc>
                  <a:spcPts val="2639"/>
                </a:lnSpc>
              </a:pPr>
              <a:endParaRPr lang="en-US" sz="2199">
                <a:solidFill>
                  <a:srgbClr val="FFFFFF"/>
                </a:solidFill>
                <a:latin typeface="Montserrat Semi-Bold"/>
              </a:endParaRPr>
            </a:p>
          </p:txBody>
        </p:sp>
        <p:sp>
          <p:nvSpPr>
            <p:cNvPr id="9" name="TextBox 9"/>
            <p:cNvSpPr txBox="1"/>
            <p:nvPr/>
          </p:nvSpPr>
          <p:spPr>
            <a:xfrm>
              <a:off x="0" y="5064908"/>
              <a:ext cx="8665168" cy="4587240"/>
            </a:xfrm>
            <a:prstGeom prst="rect">
              <a:avLst/>
            </a:prstGeom>
          </p:spPr>
          <p:txBody>
            <a:bodyPr lIns="0" tIns="0" rIns="0" bIns="0" rtlCol="0" anchor="t">
              <a:spAutoFit/>
            </a:bodyPr>
            <a:lstStyle/>
            <a:p>
              <a:pPr algn="just">
                <a:lnSpc>
                  <a:spcPts val="2520"/>
                </a:lnSpc>
              </a:pPr>
              <a:r>
                <a:rPr lang="en-US" sz="1800">
                  <a:solidFill>
                    <a:srgbClr val="FFFFFF"/>
                  </a:solidFill>
                  <a:latin typeface="Montserrat"/>
                </a:rPr>
                <a:t>Le tarif 1j de la station A se confronte aux tarifs du bas du panel présenté. Pour 2024, ce tarif est plus compétitif que la station I et des voisins de la station A (P et V). </a:t>
              </a:r>
              <a:r>
                <a:rPr lang="en-US" sz="1800">
                  <a:solidFill>
                    <a:srgbClr val="FFFFFF"/>
                  </a:solidFill>
                  <a:latin typeface="Montserrat Bold"/>
                </a:rPr>
                <a:t>Il est important de noter qu’en 2020, les tarifs de la station A et de ces voisins I, P et V étaient égaux et aujourd’hui l’écart est de 3.10€.</a:t>
              </a:r>
            </a:p>
            <a:p>
              <a:pPr algn="just">
                <a:lnSpc>
                  <a:spcPts val="2520"/>
                </a:lnSpc>
              </a:pPr>
              <a:r>
                <a:rPr lang="en-US" sz="1800">
                  <a:solidFill>
                    <a:srgbClr val="FFFFFF"/>
                  </a:solidFill>
                  <a:latin typeface="Montserrat"/>
                </a:rPr>
                <a:t>Les tarifs du massif M sont historiquement réputés plus attractifs et la station propose un tarif 1j conforme à l’étendue de son domaine skiable.</a:t>
              </a:r>
            </a:p>
            <a:p>
              <a:pPr algn="just">
                <a:lnSpc>
                  <a:spcPts val="2520"/>
                </a:lnSpc>
              </a:pPr>
              <a:endParaRPr lang="en-US" sz="1800">
                <a:solidFill>
                  <a:srgbClr val="FFFFFF"/>
                </a:solidFill>
                <a:latin typeface="Montserrat"/>
              </a:endParaRPr>
            </a:p>
            <a:p>
              <a:pPr algn="just">
                <a:lnSpc>
                  <a:spcPts val="2520"/>
                </a:lnSpc>
              </a:pPr>
              <a:endParaRPr lang="en-US" sz="1800">
                <a:solidFill>
                  <a:srgbClr val="FFFFFF"/>
                </a:solidFill>
                <a:latin typeface="Montserrat"/>
              </a:endParaRPr>
            </a:p>
          </p:txBody>
        </p:sp>
      </p:grpSp>
      <p:pic>
        <p:nvPicPr>
          <p:cNvPr id="10" name="Picture 10"/>
          <p:cNvPicPr>
            <a:picLocks noChangeAspect="1"/>
          </p:cNvPicPr>
          <p:nvPr/>
        </p:nvPicPr>
        <p:blipFill>
          <a:blip r:embed="rId2"/>
          <a:stretch>
            <a:fillRect/>
          </a:stretch>
        </p:blipFill>
        <p:spPr>
          <a:xfrm>
            <a:off x="895980" y="200472"/>
            <a:ext cx="9873905" cy="9938741"/>
          </a:xfrm>
          <a:prstGeom prst="rect">
            <a:avLst/>
          </a:prstGeom>
        </p:spPr>
      </p:pic>
      <p:sp>
        <p:nvSpPr>
          <p:cNvPr id="11" name="Freeform 11"/>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53548" y="0"/>
            <a:ext cx="7134452" cy="10287000"/>
            <a:chOff x="0" y="0"/>
            <a:chExt cx="1879033" cy="2709333"/>
          </a:xfrm>
        </p:grpSpPr>
        <p:sp>
          <p:nvSpPr>
            <p:cNvPr id="3" name="Freeform 3"/>
            <p:cNvSpPr/>
            <p:nvPr/>
          </p:nvSpPr>
          <p:spPr>
            <a:xfrm>
              <a:off x="0" y="0"/>
              <a:ext cx="1879033" cy="2709333"/>
            </a:xfrm>
            <a:custGeom>
              <a:avLst/>
              <a:gdLst/>
              <a:ahLst/>
              <a:cxnLst/>
              <a:rect l="l" t="t" r="r" b="b"/>
              <a:pathLst>
                <a:path w="1879033" h="2709333">
                  <a:moveTo>
                    <a:pt x="0" y="0"/>
                  </a:moveTo>
                  <a:lnTo>
                    <a:pt x="1879033" y="0"/>
                  </a:lnTo>
                  <a:lnTo>
                    <a:pt x="1879033" y="2709333"/>
                  </a:lnTo>
                  <a:lnTo>
                    <a:pt x="0" y="2709333"/>
                  </a:lnTo>
                  <a:close/>
                </a:path>
              </a:pathLst>
            </a:custGeom>
            <a:solidFill>
              <a:srgbClr val="077F94"/>
            </a:solidFill>
          </p:spPr>
          <p:txBody>
            <a:bodyPr/>
            <a:lstStyle/>
            <a:p>
              <a:endParaRPr lang="fr-FR"/>
            </a:p>
          </p:txBody>
        </p:sp>
        <p:sp>
          <p:nvSpPr>
            <p:cNvPr id="4" name="TextBox 4"/>
            <p:cNvSpPr txBox="1"/>
            <p:nvPr/>
          </p:nvSpPr>
          <p:spPr>
            <a:xfrm>
              <a:off x="0" y="-28575"/>
              <a:ext cx="187903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694582" y="1416567"/>
            <a:ext cx="6052384" cy="7479500"/>
            <a:chOff x="0" y="0"/>
            <a:chExt cx="8069845" cy="9972667"/>
          </a:xfrm>
        </p:grpSpPr>
        <p:sp>
          <p:nvSpPr>
            <p:cNvPr id="6" name="AutoShape 6"/>
            <p:cNvSpPr/>
            <p:nvPr/>
          </p:nvSpPr>
          <p:spPr>
            <a:xfrm>
              <a:off x="6187993" y="3571471"/>
              <a:ext cx="1881852" cy="0"/>
            </a:xfrm>
            <a:prstGeom prst="line">
              <a:avLst/>
            </a:prstGeom>
            <a:ln w="101600" cap="flat">
              <a:solidFill>
                <a:srgbClr val="FFFFFF"/>
              </a:solidFill>
              <a:prstDash val="solid"/>
              <a:headEnd type="none" w="sm" len="sm"/>
              <a:tailEnd type="none" w="sm" len="sm"/>
            </a:ln>
          </p:spPr>
          <p:txBody>
            <a:bodyPr/>
            <a:lstStyle/>
            <a:p>
              <a:endParaRPr lang="fr-FR"/>
            </a:p>
          </p:txBody>
        </p:sp>
        <p:sp>
          <p:nvSpPr>
            <p:cNvPr id="7" name="TextBox 7"/>
            <p:cNvSpPr txBox="1"/>
            <p:nvPr/>
          </p:nvSpPr>
          <p:spPr>
            <a:xfrm>
              <a:off x="0" y="0"/>
              <a:ext cx="8069842" cy="1942884"/>
            </a:xfrm>
            <a:prstGeom prst="rect">
              <a:avLst/>
            </a:prstGeom>
          </p:spPr>
          <p:txBody>
            <a:bodyPr lIns="0" tIns="0" rIns="0" bIns="0" rtlCol="0" anchor="t">
              <a:spAutoFit/>
            </a:bodyPr>
            <a:lstStyle/>
            <a:p>
              <a:pPr algn="ctr">
                <a:lnSpc>
                  <a:spcPts val="3840"/>
                </a:lnSpc>
              </a:pPr>
              <a:endParaRPr/>
            </a:p>
            <a:p>
              <a:pPr algn="ctr">
                <a:lnSpc>
                  <a:spcPts val="3840"/>
                </a:lnSpc>
              </a:pPr>
              <a:r>
                <a:rPr lang="en-US" sz="3200">
                  <a:solidFill>
                    <a:srgbClr val="FFFFFF"/>
                  </a:solidFill>
                  <a:latin typeface="Montserrat Semi-Bold"/>
                </a:rPr>
                <a:t>Benchmark Prix / Km de pistes</a:t>
              </a:r>
            </a:p>
          </p:txBody>
        </p:sp>
        <p:sp>
          <p:nvSpPr>
            <p:cNvPr id="8" name="TextBox 8"/>
            <p:cNvSpPr txBox="1"/>
            <p:nvPr/>
          </p:nvSpPr>
          <p:spPr>
            <a:xfrm>
              <a:off x="0" y="2234374"/>
              <a:ext cx="8069845" cy="444500"/>
            </a:xfrm>
            <a:prstGeom prst="rect">
              <a:avLst/>
            </a:prstGeom>
          </p:spPr>
          <p:txBody>
            <a:bodyPr lIns="0" tIns="0" rIns="0" bIns="0" rtlCol="0" anchor="t">
              <a:spAutoFit/>
            </a:bodyPr>
            <a:lstStyle/>
            <a:p>
              <a:pPr algn="ctr">
                <a:lnSpc>
                  <a:spcPts val="2639"/>
                </a:lnSpc>
              </a:pPr>
              <a:r>
                <a:rPr lang="en-US" sz="2199">
                  <a:solidFill>
                    <a:srgbClr val="FFFFFF"/>
                  </a:solidFill>
                  <a:latin typeface="Montserrat Semi-Bold"/>
                </a:rPr>
                <a:t>Hiver 2024</a:t>
              </a:r>
            </a:p>
          </p:txBody>
        </p:sp>
        <p:sp>
          <p:nvSpPr>
            <p:cNvPr id="9" name="TextBox 9"/>
            <p:cNvSpPr txBox="1"/>
            <p:nvPr/>
          </p:nvSpPr>
          <p:spPr>
            <a:xfrm>
              <a:off x="0" y="4664913"/>
              <a:ext cx="8069845" cy="5307753"/>
            </a:xfrm>
            <a:prstGeom prst="rect">
              <a:avLst/>
            </a:prstGeom>
          </p:spPr>
          <p:txBody>
            <a:bodyPr lIns="0" tIns="0" rIns="0" bIns="0" rtlCol="0" anchor="t">
              <a:spAutoFit/>
            </a:bodyPr>
            <a:lstStyle/>
            <a:p>
              <a:pPr algn="just">
                <a:lnSpc>
                  <a:spcPts val="2659"/>
                </a:lnSpc>
              </a:pPr>
              <a:endParaRPr/>
            </a:p>
            <a:p>
              <a:pPr algn="just">
                <a:lnSpc>
                  <a:spcPts val="2659"/>
                </a:lnSpc>
              </a:pPr>
              <a:r>
                <a:rPr lang="en-US" sz="1899">
                  <a:solidFill>
                    <a:srgbClr val="FFFFFF"/>
                  </a:solidFill>
                  <a:latin typeface="Montserrat"/>
                </a:rPr>
                <a:t>En regardant le positionnement du tarif de la sation A, il s’inscrit en cohérence avec les stations comparables mais il est intéressant de rapprocher cela à la note rapport qualité prix du forfait dans l’enquête de comportement et profils clients d’A. La note de l’hiver 2024 est à 6,9 pour A, montrant que le client perçoit un prix conforme au service rendu – à ce niveau (&gt;7), une marge d’augmentation de tarif plus élevée que la concurrence existe.</a:t>
              </a:r>
            </a:p>
            <a:p>
              <a:pPr algn="just">
                <a:lnSpc>
                  <a:spcPts val="2659"/>
                </a:lnSpc>
              </a:pPr>
              <a:endParaRPr lang="en-US" sz="1899">
                <a:solidFill>
                  <a:srgbClr val="FFFFFF"/>
                </a:solidFill>
                <a:latin typeface="Montserrat"/>
              </a:endParaRPr>
            </a:p>
          </p:txBody>
        </p:sp>
      </p:grpSp>
      <p:pic>
        <p:nvPicPr>
          <p:cNvPr id="10" name="Picture 10"/>
          <p:cNvPicPr>
            <a:picLocks noChangeAspect="1"/>
          </p:cNvPicPr>
          <p:nvPr/>
        </p:nvPicPr>
        <p:blipFill>
          <a:blip r:embed="rId2"/>
          <a:stretch>
            <a:fillRect/>
          </a:stretch>
        </p:blipFill>
        <p:spPr>
          <a:xfrm>
            <a:off x="1537316" y="857004"/>
            <a:ext cx="8945162" cy="8598626"/>
          </a:xfrm>
          <a:prstGeom prst="rect">
            <a:avLst/>
          </a:prstGeom>
        </p:spPr>
      </p:pic>
      <p:sp>
        <p:nvSpPr>
          <p:cNvPr id="11" name="Freeform 11"/>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077F94"/>
            </a:solidFill>
          </p:spPr>
          <p:txBody>
            <a:bodyPr/>
            <a:lstStyle/>
            <a:p>
              <a:endParaRPr lang="fr-FR"/>
            </a:p>
          </p:txBody>
        </p:sp>
        <p:sp>
          <p:nvSpPr>
            <p:cNvPr id="4" name="TextBox 4"/>
            <p:cNvSpPr txBox="1"/>
            <p:nvPr/>
          </p:nvSpPr>
          <p:spPr>
            <a:xfrm>
              <a:off x="0" y="-28575"/>
              <a:ext cx="4816593" cy="299508"/>
            </a:xfrm>
            <a:prstGeom prst="rect">
              <a:avLst/>
            </a:prstGeom>
          </p:spPr>
          <p:txBody>
            <a:bodyPr lIns="254000" tIns="254000" rIns="254000" bIns="254000" rtlCol="0" anchor="ctr"/>
            <a:lstStyle/>
            <a:p>
              <a:pPr algn="r">
                <a:lnSpc>
                  <a:spcPts val="2239"/>
                </a:lnSpc>
              </a:pPr>
              <a:r>
                <a:rPr lang="en-US" sz="1599">
                  <a:solidFill>
                    <a:srgbClr val="FFFFFF"/>
                  </a:solidFill>
                  <a:latin typeface="Montserrat Semi-Bold"/>
                </a:rPr>
                <a:t>HIVER 2017-2024        </a:t>
              </a:r>
            </a:p>
          </p:txBody>
        </p:sp>
      </p:grpSp>
      <p:sp>
        <p:nvSpPr>
          <p:cNvPr id="5" name="Freeform 5"/>
          <p:cNvSpPr/>
          <p:nvPr/>
        </p:nvSpPr>
        <p:spPr>
          <a:xfrm>
            <a:off x="15939587" y="0"/>
            <a:ext cx="2348413" cy="883857"/>
          </a:xfrm>
          <a:custGeom>
            <a:avLst/>
            <a:gdLst/>
            <a:ahLst/>
            <a:cxnLst/>
            <a:rect l="l" t="t" r="r" b="b"/>
            <a:pathLst>
              <a:path w="2348413" h="883857">
                <a:moveTo>
                  <a:pt x="0" y="0"/>
                </a:moveTo>
                <a:lnTo>
                  <a:pt x="2348413" y="0"/>
                </a:lnTo>
                <a:lnTo>
                  <a:pt x="2348413" y="883857"/>
                </a:lnTo>
                <a:lnTo>
                  <a:pt x="0" y="883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15062875" y="2583196"/>
            <a:ext cx="1753424" cy="2982925"/>
          </a:xfrm>
          <a:custGeom>
            <a:avLst/>
            <a:gdLst/>
            <a:ahLst/>
            <a:cxnLst/>
            <a:rect l="l" t="t" r="r" b="b"/>
            <a:pathLst>
              <a:path w="1753424" h="2982925">
                <a:moveTo>
                  <a:pt x="0" y="0"/>
                </a:moveTo>
                <a:lnTo>
                  <a:pt x="1753424" y="0"/>
                </a:lnTo>
                <a:lnTo>
                  <a:pt x="1753424" y="2982925"/>
                </a:lnTo>
                <a:lnTo>
                  <a:pt x="0" y="2982925"/>
                </a:lnTo>
                <a:lnTo>
                  <a:pt x="0" y="0"/>
                </a:lnTo>
                <a:close/>
              </a:path>
            </a:pathLst>
          </a:custGeom>
          <a:blipFill>
            <a:blip r:embed="rId4"/>
            <a:stretch>
              <a:fillRect l="-743325"/>
            </a:stretch>
          </a:blipFill>
        </p:spPr>
        <p:txBody>
          <a:bodyPr/>
          <a:lstStyle/>
          <a:p>
            <a:endParaRPr lang="fr-FR"/>
          </a:p>
        </p:txBody>
      </p:sp>
      <p:sp>
        <p:nvSpPr>
          <p:cNvPr id="7" name="Freeform 7"/>
          <p:cNvSpPr/>
          <p:nvPr/>
        </p:nvSpPr>
        <p:spPr>
          <a:xfrm>
            <a:off x="1028700" y="2398036"/>
            <a:ext cx="12696503" cy="2984141"/>
          </a:xfrm>
          <a:custGeom>
            <a:avLst/>
            <a:gdLst/>
            <a:ahLst/>
            <a:cxnLst/>
            <a:rect l="l" t="t" r="r" b="b"/>
            <a:pathLst>
              <a:path w="12696503" h="2984141">
                <a:moveTo>
                  <a:pt x="0" y="0"/>
                </a:moveTo>
                <a:lnTo>
                  <a:pt x="12696503" y="0"/>
                </a:lnTo>
                <a:lnTo>
                  <a:pt x="12696503" y="2984141"/>
                </a:lnTo>
                <a:lnTo>
                  <a:pt x="0" y="2984141"/>
                </a:lnTo>
                <a:lnTo>
                  <a:pt x="0" y="0"/>
                </a:lnTo>
                <a:close/>
              </a:path>
            </a:pathLst>
          </a:custGeom>
          <a:blipFill>
            <a:blip r:embed="rId4"/>
            <a:stretch>
              <a:fillRect r="-16513"/>
            </a:stretch>
          </a:blipFill>
        </p:spPr>
        <p:txBody>
          <a:bodyPr/>
          <a:lstStyle/>
          <a:p>
            <a:endParaRPr lang="fr-FR"/>
          </a:p>
        </p:txBody>
      </p:sp>
      <p:grpSp>
        <p:nvGrpSpPr>
          <p:cNvPr id="8" name="Group 8"/>
          <p:cNvGrpSpPr/>
          <p:nvPr/>
        </p:nvGrpSpPr>
        <p:grpSpPr>
          <a:xfrm>
            <a:off x="2698750" y="3410025"/>
            <a:ext cx="1883833" cy="480081"/>
            <a:chOff x="0" y="0"/>
            <a:chExt cx="496154" cy="126441"/>
          </a:xfrm>
        </p:grpSpPr>
        <p:sp>
          <p:nvSpPr>
            <p:cNvPr id="9" name="Freeform 9"/>
            <p:cNvSpPr/>
            <p:nvPr/>
          </p:nvSpPr>
          <p:spPr>
            <a:xfrm>
              <a:off x="0" y="0"/>
              <a:ext cx="496154" cy="126441"/>
            </a:xfrm>
            <a:custGeom>
              <a:avLst/>
              <a:gdLst/>
              <a:ahLst/>
              <a:cxnLst/>
              <a:rect l="l" t="t" r="r" b="b"/>
              <a:pathLst>
                <a:path w="496154" h="126441">
                  <a:moveTo>
                    <a:pt x="0" y="0"/>
                  </a:moveTo>
                  <a:lnTo>
                    <a:pt x="496154" y="0"/>
                  </a:lnTo>
                  <a:lnTo>
                    <a:pt x="496154" y="126441"/>
                  </a:lnTo>
                  <a:lnTo>
                    <a:pt x="0" y="126441"/>
                  </a:lnTo>
                  <a:close/>
                </a:path>
              </a:pathLst>
            </a:custGeom>
            <a:solidFill>
              <a:srgbClr val="077F94"/>
            </a:solidFill>
          </p:spPr>
          <p:txBody>
            <a:bodyPr/>
            <a:lstStyle/>
            <a:p>
              <a:endParaRPr lang="fr-FR"/>
            </a:p>
          </p:txBody>
        </p:sp>
        <p:sp>
          <p:nvSpPr>
            <p:cNvPr id="10" name="TextBox 10"/>
            <p:cNvSpPr txBox="1"/>
            <p:nvPr/>
          </p:nvSpPr>
          <p:spPr>
            <a:xfrm>
              <a:off x="0" y="-28575"/>
              <a:ext cx="496154" cy="155016"/>
            </a:xfrm>
            <a:prstGeom prst="rect">
              <a:avLst/>
            </a:prstGeom>
          </p:spPr>
          <p:txBody>
            <a:bodyPr lIns="50800" tIns="50800" rIns="50800" bIns="50800" rtlCol="0" anchor="ctr"/>
            <a:lstStyle/>
            <a:p>
              <a:pPr algn="ctr">
                <a:lnSpc>
                  <a:spcPts val="2056"/>
                </a:lnSpc>
              </a:pPr>
              <a:endParaRPr/>
            </a:p>
          </p:txBody>
        </p:sp>
      </p:grpSp>
      <p:sp>
        <p:nvSpPr>
          <p:cNvPr id="11" name="TextBox 11"/>
          <p:cNvSpPr txBox="1"/>
          <p:nvPr/>
        </p:nvSpPr>
        <p:spPr>
          <a:xfrm>
            <a:off x="6068100" y="19050"/>
            <a:ext cx="6309839" cy="762000"/>
          </a:xfrm>
          <a:prstGeom prst="rect">
            <a:avLst/>
          </a:prstGeom>
        </p:spPr>
        <p:txBody>
          <a:bodyPr lIns="0" tIns="0" rIns="0" bIns="0" rtlCol="0" anchor="t">
            <a:spAutoFit/>
          </a:bodyPr>
          <a:lstStyle/>
          <a:p>
            <a:pPr algn="l">
              <a:lnSpc>
                <a:spcPts val="6000"/>
              </a:lnSpc>
            </a:pPr>
            <a:r>
              <a:rPr lang="en-US" sz="5000">
                <a:solidFill>
                  <a:srgbClr val="077F94"/>
                </a:solidFill>
                <a:latin typeface="Montserrat Semi-Bold"/>
              </a:rPr>
              <a:t>Evolution des tarifs</a:t>
            </a:r>
          </a:p>
        </p:txBody>
      </p:sp>
      <p:sp>
        <p:nvSpPr>
          <p:cNvPr id="12" name="TextBox 12"/>
          <p:cNvSpPr txBox="1"/>
          <p:nvPr/>
        </p:nvSpPr>
        <p:spPr>
          <a:xfrm>
            <a:off x="1041232" y="6158981"/>
            <a:ext cx="16523454" cy="2491740"/>
          </a:xfrm>
          <a:prstGeom prst="rect">
            <a:avLst/>
          </a:prstGeom>
        </p:spPr>
        <p:txBody>
          <a:bodyPr lIns="0" tIns="0" rIns="0" bIns="0" rtlCol="0" anchor="t">
            <a:spAutoFit/>
          </a:bodyPr>
          <a:lstStyle/>
          <a:p>
            <a:pPr algn="l">
              <a:lnSpc>
                <a:spcPts val="3360"/>
              </a:lnSpc>
            </a:pPr>
            <a:r>
              <a:rPr lang="en-US" sz="2400">
                <a:solidFill>
                  <a:srgbClr val="000000"/>
                </a:solidFill>
                <a:latin typeface="Montserrat"/>
              </a:rPr>
              <a:t>En première lecture, entre 2017 et 2024, on observe une augmentation du tarif 1 jour supérieure à celle de l’ensemble des stations des Alpes &amp; Pyrénées avec +5,2% en moyenne par an contre +3,9% pour le marché.</a:t>
            </a:r>
          </a:p>
          <a:p>
            <a:pPr algn="l">
              <a:lnSpc>
                <a:spcPts val="3360"/>
              </a:lnSpc>
            </a:pPr>
            <a:endParaRPr lang="en-US" sz="2400">
              <a:solidFill>
                <a:srgbClr val="000000"/>
              </a:solidFill>
              <a:latin typeface="Montserrat"/>
            </a:endParaRPr>
          </a:p>
          <a:p>
            <a:pPr algn="l">
              <a:lnSpc>
                <a:spcPts val="3360"/>
              </a:lnSpc>
            </a:pPr>
            <a:r>
              <a:rPr lang="en-US" sz="2400">
                <a:solidFill>
                  <a:srgbClr val="000000"/>
                </a:solidFill>
                <a:latin typeface="Montserrat"/>
              </a:rPr>
              <a:t>Concernant le tarif 6 jours sur la même période, l’augmentation est semblable au marché avec +4,8% en moyenne par an pour Aussois et +4,5% pour les autres stations des Alpes &amp; Pyrénées françaises.</a:t>
            </a:r>
          </a:p>
          <a:p>
            <a:pPr algn="l">
              <a:lnSpc>
                <a:spcPts val="3360"/>
              </a:lnSpc>
            </a:pPr>
            <a:endParaRPr lang="en-US" sz="2400">
              <a:solidFill>
                <a:srgbClr val="000000"/>
              </a:solidFill>
              <a:latin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2638</Words>
  <Application>Microsoft Office PowerPoint</Application>
  <PresentationFormat>Personnalisé</PresentationFormat>
  <Paragraphs>323</Paragraphs>
  <Slides>42</Slides>
  <Notes>0</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42</vt:i4>
      </vt:variant>
    </vt:vector>
  </HeadingPairs>
  <TitlesOfParts>
    <vt:vector size="56" baseType="lpstr">
      <vt:lpstr>Montserrat Semi-Bold</vt:lpstr>
      <vt:lpstr>Open Sans</vt:lpstr>
      <vt:lpstr>Courier New</vt:lpstr>
      <vt:lpstr>Arial</vt:lpstr>
      <vt:lpstr>Roboto Bold</vt:lpstr>
      <vt:lpstr>Roboto</vt:lpstr>
      <vt:lpstr>Montserrat Bold</vt:lpstr>
      <vt:lpstr>Wingdings</vt:lpstr>
      <vt:lpstr>Bricolage Grotesque Bold</vt:lpstr>
      <vt:lpstr>Calibri</vt:lpstr>
      <vt:lpstr>Montserrat</vt:lpstr>
      <vt:lpstr>Roboto Bold Italics</vt:lpstr>
      <vt:lpstr>Open Sans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AUSSOIS</dc:title>
  <dc:creator>G2A2024-2</dc:creator>
  <cp:lastModifiedBy>Sarah MOULIN</cp:lastModifiedBy>
  <cp:revision>2</cp:revision>
  <dcterms:created xsi:type="dcterms:W3CDTF">2006-08-16T00:00:00Z</dcterms:created>
  <dcterms:modified xsi:type="dcterms:W3CDTF">2024-06-25T14:06:56Z</dcterms:modified>
  <dc:identifier>DAGJJU_82L0</dc:identifier>
</cp:coreProperties>
</file>